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28"/>
  </p:notesMasterIdLst>
  <p:sldIdLst>
    <p:sldId id="312" r:id="rId2"/>
    <p:sldId id="332" r:id="rId3"/>
    <p:sldId id="326" r:id="rId4"/>
    <p:sldId id="313" r:id="rId5"/>
    <p:sldId id="314" r:id="rId6"/>
    <p:sldId id="329" r:id="rId7"/>
    <p:sldId id="315" r:id="rId8"/>
    <p:sldId id="316" r:id="rId9"/>
    <p:sldId id="330" r:id="rId10"/>
    <p:sldId id="317" r:id="rId11"/>
    <p:sldId id="318" r:id="rId12"/>
    <p:sldId id="319" r:id="rId13"/>
    <p:sldId id="337" r:id="rId14"/>
    <p:sldId id="338" r:id="rId15"/>
    <p:sldId id="339" r:id="rId16"/>
    <p:sldId id="320" r:id="rId17"/>
    <p:sldId id="321" r:id="rId18"/>
    <p:sldId id="331" r:id="rId19"/>
    <p:sldId id="322" r:id="rId20"/>
    <p:sldId id="323" r:id="rId21"/>
    <p:sldId id="333" r:id="rId22"/>
    <p:sldId id="325" r:id="rId23"/>
    <p:sldId id="327" r:id="rId24"/>
    <p:sldId id="328" r:id="rId25"/>
    <p:sldId id="334" r:id="rId26"/>
    <p:sldId id="335" r:id="rId27"/>
  </p:sldIdLst>
  <p:sldSz cx="9144000" cy="5143500" type="screen16x9"/>
  <p:notesSz cx="6858000" cy="9144000"/>
  <p:embeddedFontLst>
    <p:embeddedFont>
      <p:font typeface="Consolas" panose="020B0609020204030204" pitchFamily="49" charset="0"/>
      <p:regular r:id="rId29"/>
      <p:bold r:id="rId30"/>
      <p:italic r:id="rId31"/>
      <p:boldItalic r:id="rId32"/>
    </p:embeddedFont>
    <p:embeddedFont>
      <p:font typeface="DM Sans" pitchFamily="2" charset="0"/>
      <p:regular r:id="rId33"/>
      <p:bold r:id="rId34"/>
      <p:italic r:id="rId35"/>
      <p:boldItalic r:id="rId36"/>
    </p:embeddedFont>
    <p:embeddedFont>
      <p:font typeface="MuseoModerno Medium" panose="020B0604020202020204" charset="0"/>
      <p:regular r:id="rId37"/>
    </p:embeddedFont>
    <p:embeddedFont>
      <p:font typeface="Outfit" panose="020B0604020202020204" charset="0"/>
      <p:regular r:id="rId38"/>
      <p:bold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CF5"/>
    <a:srgbClr val="BDB50B"/>
    <a:srgbClr val="3846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EC5A8A9-5BEE-4AFC-8588-7B5DAC9897DB}">
  <a:tblStyle styleId="{5EC5A8A9-5BEE-4AFC-8588-7B5DAC9897D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32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CDCD8-78B5-3F9A-B74A-E2C7CC32BC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4CA9EA-7FD4-5C4D-2120-30B35B9FEE0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D79A591-A6AF-C522-35DD-BAEEF3A6A3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72A2FC0-AA1A-643F-1BE5-3326A338C6F1}"/>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8734939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9EB03-6A3F-7ACD-7E65-BDB61F0E03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E15F6A-184B-EB53-D0A5-917E379C5BF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47AEECC-5246-3A00-8948-5B84A765371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13C3C5-BAA0-ABAF-648B-5005A92DB376}"/>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564080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9A255-BE29-BAAB-3FEB-D45B4C86F2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FC8686-9D76-00A8-15F3-A4E4244C194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7E4105D-99D7-2677-72C6-B17997257E7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531613-13A6-B6E5-C02B-DB2CB3D0B7B8}"/>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7683059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a:extLst>
            <a:ext uri="{FF2B5EF4-FFF2-40B4-BE49-F238E27FC236}">
              <a16:creationId xmlns:a16="http://schemas.microsoft.com/office/drawing/2014/main" id="{D594B58F-C677-AA0D-1DBF-CB180CE3963A}"/>
            </a:ext>
          </a:extLst>
        </p:cNvPr>
        <p:cNvGrpSpPr/>
        <p:nvPr/>
      </p:nvGrpSpPr>
      <p:grpSpPr>
        <a:xfrm>
          <a:off x="0" y="0"/>
          <a:ext cx="0" cy="0"/>
          <a:chOff x="0" y="0"/>
          <a:chExt cx="0" cy="0"/>
        </a:xfrm>
      </p:grpSpPr>
      <p:sp>
        <p:nvSpPr>
          <p:cNvPr id="616" name="Google Shape;616;g54dda1946d_6_377:notes">
            <a:extLst>
              <a:ext uri="{FF2B5EF4-FFF2-40B4-BE49-F238E27FC236}">
                <a16:creationId xmlns:a16="http://schemas.microsoft.com/office/drawing/2014/main" id="{ABD770EA-C026-036C-5DDF-A380BBEFC2E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54dda1946d_6_377:notes">
            <a:extLst>
              <a:ext uri="{FF2B5EF4-FFF2-40B4-BE49-F238E27FC236}">
                <a16:creationId xmlns:a16="http://schemas.microsoft.com/office/drawing/2014/main" id="{C5EF428E-FF00-51E6-EF0D-9471F3E9BD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16689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EC733-4661-3854-C333-D4AA90A5A9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AB6526-F3E1-16D6-2423-C71791897B4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6345D55-7181-BB0D-9E01-C91463C2F8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3087971-452B-AE23-A370-37809BC58A06}"/>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2793848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856EE-FD03-A076-DB80-093DA434E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F1412C-B114-DB3E-4315-EB970F7B40B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2B21AE5-4CEF-0B74-1ECA-F811506DACA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7B84FE8-8111-32AC-3068-5808F6CD3374}"/>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2511626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a:extLst>
            <a:ext uri="{FF2B5EF4-FFF2-40B4-BE49-F238E27FC236}">
              <a16:creationId xmlns:a16="http://schemas.microsoft.com/office/drawing/2014/main" id="{72BD0F6E-3C2E-ADCE-E603-4F5617F6ABFA}"/>
            </a:ext>
          </a:extLst>
        </p:cNvPr>
        <p:cNvGrpSpPr/>
        <p:nvPr/>
      </p:nvGrpSpPr>
      <p:grpSpPr>
        <a:xfrm>
          <a:off x="0" y="0"/>
          <a:ext cx="0" cy="0"/>
          <a:chOff x="0" y="0"/>
          <a:chExt cx="0" cy="0"/>
        </a:xfrm>
      </p:grpSpPr>
      <p:sp>
        <p:nvSpPr>
          <p:cNvPr id="616" name="Google Shape;616;g54dda1946d_6_377:notes">
            <a:extLst>
              <a:ext uri="{FF2B5EF4-FFF2-40B4-BE49-F238E27FC236}">
                <a16:creationId xmlns:a16="http://schemas.microsoft.com/office/drawing/2014/main" id="{6548BD3D-0054-F4F4-BDAE-B0DDD5FDCD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54dda1946d_6_377:notes">
            <a:extLst>
              <a:ext uri="{FF2B5EF4-FFF2-40B4-BE49-F238E27FC236}">
                <a16:creationId xmlns:a16="http://schemas.microsoft.com/office/drawing/2014/main" id="{B6210DA2-5149-3FAC-4526-97F4E8A7EEF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09127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663A87-50D3-C383-52E3-53CC28D47E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6A3565-C4EC-05DF-EA78-6742991D42C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AF09286-5A8C-9508-64A0-9EA37935EF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D4585AE-4D05-6CF6-A721-1007ECD58254}"/>
              </a:ext>
            </a:extLst>
          </p:cNvPr>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406553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2A3B2-080E-1938-7016-3AE2D11E73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75417B-A357-E6B3-CF90-400C8BFFFA7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4B3E8B6-6DC7-0790-3438-0369C4010E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5933284-991D-7212-A0E2-AEEA030478A9}"/>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405198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a:extLst>
            <a:ext uri="{FF2B5EF4-FFF2-40B4-BE49-F238E27FC236}">
              <a16:creationId xmlns:a16="http://schemas.microsoft.com/office/drawing/2014/main" id="{A6C6D020-EF2E-3A82-CCB4-E15891DD14EE}"/>
            </a:ext>
          </a:extLst>
        </p:cNvPr>
        <p:cNvGrpSpPr/>
        <p:nvPr/>
      </p:nvGrpSpPr>
      <p:grpSpPr>
        <a:xfrm>
          <a:off x="0" y="0"/>
          <a:ext cx="0" cy="0"/>
          <a:chOff x="0" y="0"/>
          <a:chExt cx="0" cy="0"/>
        </a:xfrm>
      </p:grpSpPr>
      <p:sp>
        <p:nvSpPr>
          <p:cNvPr id="616" name="Google Shape;616;g54dda1946d_6_377:notes">
            <a:extLst>
              <a:ext uri="{FF2B5EF4-FFF2-40B4-BE49-F238E27FC236}">
                <a16:creationId xmlns:a16="http://schemas.microsoft.com/office/drawing/2014/main" id="{6079600E-41A7-3BC1-A51C-7571E0DCCC7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54dda1946d_6_377:notes">
            <a:extLst>
              <a:ext uri="{FF2B5EF4-FFF2-40B4-BE49-F238E27FC236}">
                <a16:creationId xmlns:a16="http://schemas.microsoft.com/office/drawing/2014/main" id="{AE90A064-2546-B150-43CD-77A5C73DDD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5674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4D136-CF79-AA2C-2B37-E82AC7BEA5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346114-AC79-927F-D929-64FD70DA190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5F7858A-2AE6-7A86-84D7-752645FBE4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B3D32E1-48A8-88A3-7D56-10627F8F3DAA}"/>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830234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a:extLst>
            <a:ext uri="{FF2B5EF4-FFF2-40B4-BE49-F238E27FC236}">
              <a16:creationId xmlns:a16="http://schemas.microsoft.com/office/drawing/2014/main" id="{2492C509-A3B8-9421-0581-A809A56D0C3F}"/>
            </a:ext>
          </a:extLst>
        </p:cNvPr>
        <p:cNvGrpSpPr/>
        <p:nvPr/>
      </p:nvGrpSpPr>
      <p:grpSpPr>
        <a:xfrm>
          <a:off x="0" y="0"/>
          <a:ext cx="0" cy="0"/>
          <a:chOff x="0" y="0"/>
          <a:chExt cx="0" cy="0"/>
        </a:xfrm>
      </p:grpSpPr>
      <p:sp>
        <p:nvSpPr>
          <p:cNvPr id="616" name="Google Shape;616;g54dda1946d_6_377:notes">
            <a:extLst>
              <a:ext uri="{FF2B5EF4-FFF2-40B4-BE49-F238E27FC236}">
                <a16:creationId xmlns:a16="http://schemas.microsoft.com/office/drawing/2014/main" id="{F835FAF7-B10A-6715-E50B-A32C64114C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54dda1946d_6_377:notes">
            <a:extLst>
              <a:ext uri="{FF2B5EF4-FFF2-40B4-BE49-F238E27FC236}">
                <a16:creationId xmlns:a16="http://schemas.microsoft.com/office/drawing/2014/main" id="{84741D6A-1BF3-1147-2EB6-E79E0FF19F3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5480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6"/>
        <p:cNvGrpSpPr/>
        <p:nvPr/>
      </p:nvGrpSpPr>
      <p:grpSpPr>
        <a:xfrm>
          <a:off x="0" y="0"/>
          <a:ext cx="0" cy="0"/>
          <a:chOff x="0" y="0"/>
          <a:chExt cx="0" cy="0"/>
        </a:xfrm>
      </p:grpSpPr>
      <p:sp>
        <p:nvSpPr>
          <p:cNvPr id="57" name="Google Shape;57;p8"/>
          <p:cNvSpPr txBox="1">
            <a:spLocks noGrp="1"/>
          </p:cNvSpPr>
          <p:nvPr>
            <p:ph type="title"/>
          </p:nvPr>
        </p:nvSpPr>
        <p:spPr>
          <a:xfrm>
            <a:off x="4292275" y="1663850"/>
            <a:ext cx="4138500" cy="1815900"/>
          </a:xfrm>
          <a:prstGeom prst="rect">
            <a:avLst/>
          </a:prstGeom>
        </p:spPr>
        <p:txBody>
          <a:bodyPr spcFirstLastPara="1" wrap="square" lIns="91425" tIns="91425" rIns="91425" bIns="91425" anchor="ctr" anchorCtr="0">
            <a:noAutofit/>
          </a:bodyPr>
          <a:lstStyle>
            <a:lvl1pPr lvl="0" algn="l">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50738C"/>
          </a:solidFill>
          <a:ln/>
        </p:spPr>
      </p:sp>
      <p:sp>
        <p:nvSpPr>
          <p:cNvPr id="3" name="Shape 1"/>
          <p:cNvSpPr/>
          <p:nvPr/>
        </p:nvSpPr>
        <p:spPr>
          <a:xfrm>
            <a:off x="0" y="0"/>
            <a:ext cx="9144000" cy="51435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8024510" y="4918472"/>
            <a:ext cx="1076628" cy="192881"/>
          </a:xfrm>
          <a:prstGeom prst="rect">
            <a:avLst/>
          </a:prstGeom>
        </p:spPr>
      </p:pic>
    </p:spTree>
    <p:extLst>
      <p:ext uri="{BB962C8B-B14F-4D97-AF65-F5344CB8AC3E}">
        <p14:creationId xmlns:p14="http://schemas.microsoft.com/office/powerpoint/2010/main" val="1405220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50738C"/>
          </a:solidFill>
          <a:ln/>
        </p:spPr>
      </p:sp>
      <p:sp>
        <p:nvSpPr>
          <p:cNvPr id="3" name="Shape 1"/>
          <p:cNvSpPr/>
          <p:nvPr/>
        </p:nvSpPr>
        <p:spPr>
          <a:xfrm>
            <a:off x="0" y="0"/>
            <a:ext cx="9144000" cy="51435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8024510" y="4918472"/>
            <a:ext cx="1076628" cy="192881"/>
          </a:xfrm>
          <a:prstGeom prst="rect">
            <a:avLst/>
          </a:prstGeom>
        </p:spPr>
      </p:pic>
    </p:spTree>
    <p:extLst>
      <p:ext uri="{BB962C8B-B14F-4D97-AF65-F5344CB8AC3E}">
        <p14:creationId xmlns:p14="http://schemas.microsoft.com/office/powerpoint/2010/main" val="12333360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50738C"/>
          </a:solidFill>
          <a:ln/>
        </p:spPr>
      </p:sp>
      <p:sp>
        <p:nvSpPr>
          <p:cNvPr id="3" name="Shape 1"/>
          <p:cNvSpPr/>
          <p:nvPr/>
        </p:nvSpPr>
        <p:spPr>
          <a:xfrm>
            <a:off x="0" y="0"/>
            <a:ext cx="9144000" cy="51435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8024510" y="4918472"/>
            <a:ext cx="1076628" cy="192881"/>
          </a:xfrm>
          <a:prstGeom prst="rect">
            <a:avLst/>
          </a:prstGeom>
        </p:spPr>
      </p:pic>
    </p:spTree>
    <p:extLst>
      <p:ext uri="{BB962C8B-B14F-4D97-AF65-F5344CB8AC3E}">
        <p14:creationId xmlns:p14="http://schemas.microsoft.com/office/powerpoint/2010/main" val="10652848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50738C"/>
          </a:solidFill>
          <a:ln/>
        </p:spPr>
      </p:sp>
      <p:sp>
        <p:nvSpPr>
          <p:cNvPr id="3" name="Shape 1"/>
          <p:cNvSpPr/>
          <p:nvPr/>
        </p:nvSpPr>
        <p:spPr>
          <a:xfrm>
            <a:off x="0" y="0"/>
            <a:ext cx="9144000" cy="51435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8024510" y="4918472"/>
            <a:ext cx="1076628" cy="192881"/>
          </a:xfrm>
          <a:prstGeom prst="rect">
            <a:avLst/>
          </a:prstGeom>
        </p:spPr>
      </p:pic>
    </p:spTree>
    <p:extLst>
      <p:ext uri="{BB962C8B-B14F-4D97-AF65-F5344CB8AC3E}">
        <p14:creationId xmlns:p14="http://schemas.microsoft.com/office/powerpoint/2010/main" val="34145279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50738C"/>
          </a:solidFill>
          <a:ln/>
        </p:spPr>
      </p:sp>
      <p:sp>
        <p:nvSpPr>
          <p:cNvPr id="3" name="Shape 1"/>
          <p:cNvSpPr/>
          <p:nvPr/>
        </p:nvSpPr>
        <p:spPr>
          <a:xfrm>
            <a:off x="0" y="0"/>
            <a:ext cx="9144000" cy="51435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8024510" y="4918472"/>
            <a:ext cx="1076628" cy="192881"/>
          </a:xfrm>
          <a:prstGeom prst="rect">
            <a:avLst/>
          </a:prstGeom>
        </p:spPr>
      </p:pic>
    </p:spTree>
    <p:extLst>
      <p:ext uri="{BB962C8B-B14F-4D97-AF65-F5344CB8AC3E}">
        <p14:creationId xmlns:p14="http://schemas.microsoft.com/office/powerpoint/2010/main" val="491673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13"/>
        <p:cNvGrpSpPr/>
        <p:nvPr/>
      </p:nvGrpSpPr>
      <p:grpSpPr>
        <a:xfrm>
          <a:off x="0" y="0"/>
          <a:ext cx="0" cy="0"/>
          <a:chOff x="0" y="0"/>
          <a:chExt cx="0" cy="0"/>
        </a:xfrm>
      </p:grpSpPr>
      <p:grpSp>
        <p:nvGrpSpPr>
          <p:cNvPr id="314" name="Google Shape;314;p31"/>
          <p:cNvGrpSpPr/>
          <p:nvPr/>
        </p:nvGrpSpPr>
        <p:grpSpPr>
          <a:xfrm>
            <a:off x="-247298" y="-446215"/>
            <a:ext cx="9638610" cy="6030088"/>
            <a:chOff x="-247298" y="-446215"/>
            <a:chExt cx="9638610" cy="6030088"/>
          </a:xfrm>
        </p:grpSpPr>
        <p:sp>
          <p:nvSpPr>
            <p:cNvPr id="315" name="Google Shape;315;p31"/>
            <p:cNvSpPr/>
            <p:nvPr/>
          </p:nvSpPr>
          <p:spPr>
            <a:xfrm>
              <a:off x="-125573"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125583"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rot="10800000" flipH="1">
              <a:off x="-247298"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rot="10800000" flipH="1">
              <a:off x="346967"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rot="10800000">
              <a:off x="7958317" y="-4286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rot="10800000">
              <a:off x="8552602"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a:off x="8430777"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8430767"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23"/>
        <p:cNvGrpSpPr/>
        <p:nvPr/>
      </p:nvGrpSpPr>
      <p:grpSpPr>
        <a:xfrm>
          <a:off x="0" y="0"/>
          <a:ext cx="0" cy="0"/>
          <a:chOff x="0" y="0"/>
          <a:chExt cx="0" cy="0"/>
        </a:xfrm>
      </p:grpSpPr>
      <p:grpSp>
        <p:nvGrpSpPr>
          <p:cNvPr id="324" name="Google Shape;324;p32"/>
          <p:cNvGrpSpPr/>
          <p:nvPr/>
        </p:nvGrpSpPr>
        <p:grpSpPr>
          <a:xfrm>
            <a:off x="-476796" y="2900252"/>
            <a:ext cx="10097585" cy="2865204"/>
            <a:chOff x="-476796" y="2900252"/>
            <a:chExt cx="10097585" cy="2865204"/>
          </a:xfrm>
        </p:grpSpPr>
        <p:grpSp>
          <p:nvGrpSpPr>
            <p:cNvPr id="325" name="Google Shape;325;p32"/>
            <p:cNvGrpSpPr/>
            <p:nvPr/>
          </p:nvGrpSpPr>
          <p:grpSpPr>
            <a:xfrm>
              <a:off x="-476796" y="2900252"/>
              <a:ext cx="10097585" cy="2865204"/>
              <a:chOff x="-476796" y="2900252"/>
              <a:chExt cx="10097585" cy="2865204"/>
            </a:xfrm>
          </p:grpSpPr>
          <p:sp>
            <p:nvSpPr>
              <p:cNvPr id="326" name="Google Shape;326;p32"/>
              <p:cNvSpPr/>
              <p:nvPr/>
            </p:nvSpPr>
            <p:spPr>
              <a:xfrm rot="10800000" flipH="1">
                <a:off x="-266661" y="29002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2"/>
              <p:cNvSpPr/>
              <p:nvPr/>
            </p:nvSpPr>
            <p:spPr>
              <a:xfrm>
                <a:off x="-90736" y="44252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2"/>
              <p:cNvSpPr/>
              <p:nvPr/>
            </p:nvSpPr>
            <p:spPr>
              <a:xfrm>
                <a:off x="-476796" y="35228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2"/>
              <p:cNvSpPr/>
              <p:nvPr/>
            </p:nvSpPr>
            <p:spPr>
              <a:xfrm rot="10800000">
                <a:off x="8571944" y="29002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2"/>
              <p:cNvSpPr/>
              <p:nvPr/>
            </p:nvSpPr>
            <p:spPr>
              <a:xfrm flipH="1">
                <a:off x="8396019" y="44252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2"/>
              <p:cNvSpPr/>
              <p:nvPr/>
            </p:nvSpPr>
            <p:spPr>
              <a:xfrm flipH="1">
                <a:off x="8782079" y="35228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2"/>
              <p:cNvSpPr/>
              <p:nvPr/>
            </p:nvSpPr>
            <p:spPr>
              <a:xfrm rot="10800000">
                <a:off x="8009979" y="47973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32"/>
            <p:cNvSpPr/>
            <p:nvPr/>
          </p:nvSpPr>
          <p:spPr>
            <a:xfrm rot="10800000" flipH="1">
              <a:off x="293867" y="47973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50738C"/>
          </a:solidFill>
          <a:ln/>
        </p:spPr>
      </p:sp>
      <p:sp>
        <p:nvSpPr>
          <p:cNvPr id="3" name="Shape 1"/>
          <p:cNvSpPr/>
          <p:nvPr/>
        </p:nvSpPr>
        <p:spPr>
          <a:xfrm>
            <a:off x="0" y="0"/>
            <a:ext cx="9144000" cy="51435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8024510" y="4918472"/>
            <a:ext cx="1076628" cy="192881"/>
          </a:xfrm>
          <a:prstGeom prst="rect">
            <a:avLst/>
          </a:prstGeom>
        </p:spPr>
      </p:pic>
    </p:spTree>
    <p:extLst>
      <p:ext uri="{BB962C8B-B14F-4D97-AF65-F5344CB8AC3E}">
        <p14:creationId xmlns:p14="http://schemas.microsoft.com/office/powerpoint/2010/main" val="441050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50738C"/>
          </a:solidFill>
          <a:ln/>
        </p:spPr>
      </p:sp>
      <p:sp>
        <p:nvSpPr>
          <p:cNvPr id="3" name="Shape 1"/>
          <p:cNvSpPr/>
          <p:nvPr/>
        </p:nvSpPr>
        <p:spPr>
          <a:xfrm>
            <a:off x="0" y="0"/>
            <a:ext cx="9144000" cy="51435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8024510" y="4918472"/>
            <a:ext cx="1076628" cy="192881"/>
          </a:xfrm>
          <a:prstGeom prst="rect">
            <a:avLst/>
          </a:prstGeom>
        </p:spPr>
      </p:pic>
    </p:spTree>
    <p:extLst>
      <p:ext uri="{BB962C8B-B14F-4D97-AF65-F5344CB8AC3E}">
        <p14:creationId xmlns:p14="http://schemas.microsoft.com/office/powerpoint/2010/main" val="22733657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50738C"/>
          </a:solidFill>
          <a:ln/>
        </p:spPr>
      </p:sp>
      <p:sp>
        <p:nvSpPr>
          <p:cNvPr id="3" name="Shape 1"/>
          <p:cNvSpPr/>
          <p:nvPr/>
        </p:nvSpPr>
        <p:spPr>
          <a:xfrm>
            <a:off x="0" y="0"/>
            <a:ext cx="9144000" cy="51435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8024510" y="4918472"/>
            <a:ext cx="1076628" cy="192881"/>
          </a:xfrm>
          <a:prstGeom prst="rect">
            <a:avLst/>
          </a:prstGeom>
        </p:spPr>
      </p:pic>
    </p:spTree>
    <p:extLst>
      <p:ext uri="{BB962C8B-B14F-4D97-AF65-F5344CB8AC3E}">
        <p14:creationId xmlns:p14="http://schemas.microsoft.com/office/powerpoint/2010/main" val="1706524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50738C"/>
          </a:solidFill>
          <a:ln/>
        </p:spPr>
      </p:sp>
      <p:sp>
        <p:nvSpPr>
          <p:cNvPr id="3" name="Shape 1"/>
          <p:cNvSpPr/>
          <p:nvPr/>
        </p:nvSpPr>
        <p:spPr>
          <a:xfrm>
            <a:off x="0" y="0"/>
            <a:ext cx="9144000" cy="51435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8024510" y="4918472"/>
            <a:ext cx="1076628" cy="192881"/>
          </a:xfrm>
          <a:prstGeom prst="rect">
            <a:avLst/>
          </a:prstGeom>
        </p:spPr>
      </p:pic>
    </p:spTree>
    <p:extLst>
      <p:ext uri="{BB962C8B-B14F-4D97-AF65-F5344CB8AC3E}">
        <p14:creationId xmlns:p14="http://schemas.microsoft.com/office/powerpoint/2010/main" val="4020035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50738C"/>
          </a:solidFill>
          <a:ln/>
        </p:spPr>
      </p:sp>
      <p:sp>
        <p:nvSpPr>
          <p:cNvPr id="3" name="Shape 1"/>
          <p:cNvSpPr/>
          <p:nvPr/>
        </p:nvSpPr>
        <p:spPr>
          <a:xfrm>
            <a:off x="0" y="0"/>
            <a:ext cx="9144000" cy="51435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8024510" y="4918472"/>
            <a:ext cx="1076628" cy="192881"/>
          </a:xfrm>
          <a:prstGeom prst="rect">
            <a:avLst/>
          </a:prstGeom>
        </p:spPr>
      </p:pic>
    </p:spTree>
    <p:extLst>
      <p:ext uri="{BB962C8B-B14F-4D97-AF65-F5344CB8AC3E}">
        <p14:creationId xmlns:p14="http://schemas.microsoft.com/office/powerpoint/2010/main" val="31541671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Outfit"/>
              <a:buNone/>
              <a:defRPr sz="3500" b="1">
                <a:solidFill>
                  <a:schemeClr val="dk1"/>
                </a:solidFill>
                <a:latin typeface="Outfit"/>
                <a:ea typeface="Outfit"/>
                <a:cs typeface="Outfit"/>
                <a:sym typeface="Outfit"/>
              </a:defRPr>
            </a:lvl1pPr>
            <a:lvl2pPr lvl="1"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2pPr>
            <a:lvl3pPr lvl="2"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3pPr>
            <a:lvl4pPr lvl="3"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4pPr>
            <a:lvl5pPr lvl="4"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5pPr>
            <a:lvl6pPr lvl="5"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6pPr>
            <a:lvl7pPr lvl="6"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7pPr>
            <a:lvl8pPr lvl="7"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8pPr>
            <a:lvl9pPr lvl="8"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54" r:id="rId1"/>
    <p:sldLayoutId id="2147483658" r:id="rId2"/>
    <p:sldLayoutId id="2147483677" r:id="rId3"/>
    <p:sldLayoutId id="2147483678"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hyperlink" Target="https://www.intelligence-artificielle-school.com/" TargetMode="External"/><Relationship Id="rId7" Type="http://schemas.openxmlformats.org/officeDocument/2006/relationships/hyperlink" Target="https://www.data.gouv.fr/fr/datasets/fichier-fantoir-des-voies-et-lieux-dits/" TargetMode="External"/><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hyperlink" Target="https://datascientest.com/hadoop" TargetMode="External"/><Relationship Id="rId5" Type="http://schemas.openxmlformats.org/officeDocument/2006/relationships/hyperlink" Target="https://www.databricks.com/" TargetMode="External"/><Relationship Id="rId4" Type="http://schemas.openxmlformats.org/officeDocument/2006/relationships/hyperlink" Target="https://www.talend.co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84655"/>
        </a:solidFill>
        <a:effectLst/>
      </p:bgPr>
    </p:bg>
    <p:spTree>
      <p:nvGrpSpPr>
        <p:cNvPr id="1" name=""/>
        <p:cNvGrpSpPr/>
        <p:nvPr/>
      </p:nvGrpSpPr>
      <p:grpSpPr>
        <a:xfrm>
          <a:off x="0" y="0"/>
          <a:ext cx="0" cy="0"/>
          <a:chOff x="0" y="0"/>
          <a:chExt cx="0" cy="0"/>
        </a:xfrm>
      </p:grpSpPr>
      <p:sp>
        <p:nvSpPr>
          <p:cNvPr id="3" name="Text 0"/>
          <p:cNvSpPr/>
          <p:nvPr/>
        </p:nvSpPr>
        <p:spPr>
          <a:xfrm>
            <a:off x="743880" y="1086618"/>
            <a:ext cx="4790228" cy="1991245"/>
          </a:xfrm>
          <a:prstGeom prst="rect">
            <a:avLst/>
          </a:prstGeom>
          <a:noFill/>
          <a:ln>
            <a:noFill/>
          </a:ln>
        </p:spPr>
        <p:txBody>
          <a:bodyPr spcFirstLastPara="1" wrap="square" lIns="91425" tIns="91425" rIns="91425" bIns="91425" anchor="b" anchorCtr="0">
            <a:noAutofit/>
          </a:bodyPr>
          <a:lstStyle/>
          <a:p>
            <a:pPr>
              <a:buClr>
                <a:srgbClr val="191919"/>
              </a:buClr>
              <a:buSzPts val="5200"/>
            </a:pPr>
            <a:r>
              <a:rPr lang="en-US" sz="4300" b="1" dirty="0">
                <a:solidFill>
                  <a:schemeClr val="dk1"/>
                </a:solidFill>
                <a:latin typeface="Outfit"/>
                <a:sym typeface="Outfit"/>
              </a:rPr>
              <a:t>Analyse des Données Massives avec Hadoop</a:t>
            </a:r>
          </a:p>
        </p:txBody>
      </p:sp>
      <p:sp>
        <p:nvSpPr>
          <p:cNvPr id="10" name="ZoneTexte 9">
            <a:extLst>
              <a:ext uri="{FF2B5EF4-FFF2-40B4-BE49-F238E27FC236}">
                <a16:creationId xmlns:a16="http://schemas.microsoft.com/office/drawing/2014/main" id="{210900FC-980A-F13F-4339-8AD9773B09FD}"/>
              </a:ext>
            </a:extLst>
          </p:cNvPr>
          <p:cNvSpPr txBox="1"/>
          <p:nvPr/>
        </p:nvSpPr>
        <p:spPr>
          <a:xfrm>
            <a:off x="743971" y="3177267"/>
            <a:ext cx="1924274" cy="806183"/>
          </a:xfrm>
          <a:prstGeom prst="rect">
            <a:avLst/>
          </a:prstGeom>
          <a:noFill/>
        </p:spPr>
        <p:txBody>
          <a:bodyPr wrap="square" rtlCol="0">
            <a:spAutoFit/>
          </a:bodyPr>
          <a:lstStyle/>
          <a:p>
            <a:pPr>
              <a:lnSpc>
                <a:spcPct val="250000"/>
              </a:lnSpc>
            </a:pPr>
            <a:r>
              <a:rPr lang="fr-FR" sz="1031" dirty="0">
                <a:latin typeface="Outfit" panose="020B0604020202020204" charset="0"/>
              </a:rPr>
              <a:t>Présenté par :</a:t>
            </a:r>
          </a:p>
          <a:p>
            <a:r>
              <a:rPr lang="fr-FR" sz="1031" dirty="0">
                <a:latin typeface="Outfit" panose="020B0604020202020204" charset="0"/>
              </a:rPr>
              <a:t>Sanor Camara</a:t>
            </a:r>
          </a:p>
          <a:p>
            <a:r>
              <a:rPr lang="fr-FR" sz="1031" dirty="0">
                <a:latin typeface="Outfit" panose="020B0604020202020204" charset="0"/>
              </a:rPr>
              <a:t>Papa Boubacar Diop</a:t>
            </a:r>
          </a:p>
        </p:txBody>
      </p:sp>
      <p:sp>
        <p:nvSpPr>
          <p:cNvPr id="11" name="ZoneTexte 10">
            <a:extLst>
              <a:ext uri="{FF2B5EF4-FFF2-40B4-BE49-F238E27FC236}">
                <a16:creationId xmlns:a16="http://schemas.microsoft.com/office/drawing/2014/main" id="{5A0DC663-4C83-35F4-56AA-C949C67A34BC}"/>
              </a:ext>
            </a:extLst>
          </p:cNvPr>
          <p:cNvSpPr txBox="1"/>
          <p:nvPr/>
        </p:nvSpPr>
        <p:spPr>
          <a:xfrm>
            <a:off x="2675701" y="3177267"/>
            <a:ext cx="1924274" cy="647550"/>
          </a:xfrm>
          <a:prstGeom prst="rect">
            <a:avLst/>
          </a:prstGeom>
          <a:noFill/>
        </p:spPr>
        <p:txBody>
          <a:bodyPr wrap="square" rtlCol="0">
            <a:spAutoFit/>
          </a:bodyPr>
          <a:lstStyle/>
          <a:p>
            <a:pPr>
              <a:lnSpc>
                <a:spcPct val="250000"/>
              </a:lnSpc>
            </a:pPr>
            <a:r>
              <a:rPr lang="fr-FR" sz="1031" dirty="0">
                <a:latin typeface="Outfit" panose="020B0604020202020204" charset="0"/>
              </a:rPr>
              <a:t>Sous la supervision de  :</a:t>
            </a:r>
          </a:p>
          <a:p>
            <a:r>
              <a:rPr lang="fr-FR" sz="1031" dirty="0">
                <a:latin typeface="Outfit" panose="020B0604020202020204" charset="0"/>
              </a:rPr>
              <a:t>Mme Mously Diaw</a:t>
            </a:r>
          </a:p>
        </p:txBody>
      </p:sp>
      <p:grpSp>
        <p:nvGrpSpPr>
          <p:cNvPr id="12" name="Google Shape;347;p36">
            <a:extLst>
              <a:ext uri="{FF2B5EF4-FFF2-40B4-BE49-F238E27FC236}">
                <a16:creationId xmlns:a16="http://schemas.microsoft.com/office/drawing/2014/main" id="{0903B3CD-245F-D067-4438-9897A8D5FEE9}"/>
              </a:ext>
            </a:extLst>
          </p:cNvPr>
          <p:cNvGrpSpPr/>
          <p:nvPr/>
        </p:nvGrpSpPr>
        <p:grpSpPr>
          <a:xfrm>
            <a:off x="4867200" y="-653850"/>
            <a:ext cx="4276800" cy="6451200"/>
            <a:chOff x="5115337" y="-428624"/>
            <a:chExt cx="4275118" cy="6450405"/>
          </a:xfrm>
        </p:grpSpPr>
        <p:sp>
          <p:nvSpPr>
            <p:cNvPr id="13" name="Google Shape;348;p36">
              <a:extLst>
                <a:ext uri="{FF2B5EF4-FFF2-40B4-BE49-F238E27FC236}">
                  <a16:creationId xmlns:a16="http://schemas.microsoft.com/office/drawing/2014/main" id="{325CB3B3-DBBD-CE7E-4816-DF8DF14D450C}"/>
                </a:ext>
              </a:extLst>
            </p:cNvPr>
            <p:cNvSpPr/>
            <p:nvPr/>
          </p:nvSpPr>
          <p:spPr>
            <a:xfrm rot="10800000" flipH="1">
              <a:off x="8492525" y="-1927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4" name="Google Shape;349;p36">
              <a:extLst>
                <a:ext uri="{FF2B5EF4-FFF2-40B4-BE49-F238E27FC236}">
                  <a16:creationId xmlns:a16="http://schemas.microsoft.com/office/drawing/2014/main" id="{FBC892C7-2D65-4C02-1691-E86497E22C08}"/>
                </a:ext>
              </a:extLst>
            </p:cNvPr>
            <p:cNvSpPr/>
            <p:nvPr/>
          </p:nvSpPr>
          <p:spPr>
            <a:xfrm>
              <a:off x="8551745" y="32678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5" name="Google Shape;350;p36">
              <a:extLst>
                <a:ext uri="{FF2B5EF4-FFF2-40B4-BE49-F238E27FC236}">
                  <a16:creationId xmlns:a16="http://schemas.microsoft.com/office/drawing/2014/main" id="{F2B2F00D-591B-E6E3-FFCA-B641E590D122}"/>
                </a:ext>
              </a:extLst>
            </p:cNvPr>
            <p:cNvSpPr/>
            <p:nvPr/>
          </p:nvSpPr>
          <p:spPr>
            <a:xfrm>
              <a:off x="6606686"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6" name="Google Shape;351;p36">
              <a:extLst>
                <a:ext uri="{FF2B5EF4-FFF2-40B4-BE49-F238E27FC236}">
                  <a16:creationId xmlns:a16="http://schemas.microsoft.com/office/drawing/2014/main" id="{2BC15265-CCDF-B615-AFDF-B2D435A2E204}"/>
                </a:ext>
              </a:extLst>
            </p:cNvPr>
            <p:cNvSpPr/>
            <p:nvPr/>
          </p:nvSpPr>
          <p:spPr>
            <a:xfrm>
              <a:off x="7103477"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7" name="Google Shape;352;p36">
              <a:extLst>
                <a:ext uri="{FF2B5EF4-FFF2-40B4-BE49-F238E27FC236}">
                  <a16:creationId xmlns:a16="http://schemas.microsoft.com/office/drawing/2014/main" id="{83EBFD60-BE25-5C02-2361-742FCBA2556F}"/>
                </a:ext>
              </a:extLst>
            </p:cNvPr>
            <p:cNvSpPr/>
            <p:nvPr/>
          </p:nvSpPr>
          <p:spPr>
            <a:xfrm>
              <a:off x="6684072"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tx1">
                <a:alpha val="4114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8" name="Google Shape;353;p36">
              <a:extLst>
                <a:ext uri="{FF2B5EF4-FFF2-40B4-BE49-F238E27FC236}">
                  <a16:creationId xmlns:a16="http://schemas.microsoft.com/office/drawing/2014/main" id="{C5D94534-EB55-1A58-E196-908423C3DD76}"/>
                </a:ext>
              </a:extLst>
            </p:cNvPr>
            <p:cNvSpPr/>
            <p:nvPr/>
          </p:nvSpPr>
          <p:spPr>
            <a:xfrm>
              <a:off x="6109895" y="11940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9" name="Google Shape;354;p36">
              <a:extLst>
                <a:ext uri="{FF2B5EF4-FFF2-40B4-BE49-F238E27FC236}">
                  <a16:creationId xmlns:a16="http://schemas.microsoft.com/office/drawing/2014/main" id="{CB00B5EB-3623-DC3D-EF6F-5F408ACB4C58}"/>
                </a:ext>
              </a:extLst>
            </p:cNvPr>
            <p:cNvSpPr/>
            <p:nvPr/>
          </p:nvSpPr>
          <p:spPr>
            <a:xfrm>
              <a:off x="6109895" y="6977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2">
                <a:lumMod val="75000"/>
                <a:alpha val="2500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20" name="Google Shape;355;p36">
              <a:extLst>
                <a:ext uri="{FF2B5EF4-FFF2-40B4-BE49-F238E27FC236}">
                  <a16:creationId xmlns:a16="http://schemas.microsoft.com/office/drawing/2014/main" id="{31B5DA62-7FAD-A1B5-AE0D-E6F0170A6316}"/>
                </a:ext>
              </a:extLst>
            </p:cNvPr>
            <p:cNvSpPr/>
            <p:nvPr/>
          </p:nvSpPr>
          <p:spPr>
            <a:xfrm>
              <a:off x="7587339" y="11940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FFEDC5"/>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21" name="Google Shape;356;p36">
              <a:extLst>
                <a:ext uri="{FF2B5EF4-FFF2-40B4-BE49-F238E27FC236}">
                  <a16:creationId xmlns:a16="http://schemas.microsoft.com/office/drawing/2014/main" id="{21810006-456C-B41A-6D98-1CA928A77112}"/>
                </a:ext>
              </a:extLst>
            </p:cNvPr>
            <p:cNvSpPr/>
            <p:nvPr/>
          </p:nvSpPr>
          <p:spPr>
            <a:xfrm>
              <a:off x="5634170" y="-42862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FFEDC5"/>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22" name="Google Shape;357;p36">
              <a:extLst>
                <a:ext uri="{FF2B5EF4-FFF2-40B4-BE49-F238E27FC236}">
                  <a16:creationId xmlns:a16="http://schemas.microsoft.com/office/drawing/2014/main" id="{EA6DFE04-EB34-B360-F99E-FA70A61906F4}"/>
                </a:ext>
              </a:extLst>
            </p:cNvPr>
            <p:cNvSpPr/>
            <p:nvPr/>
          </p:nvSpPr>
          <p:spPr>
            <a:xfrm>
              <a:off x="7017892"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tx1">
                <a:alpha val="4114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23" name="Google Shape;358;p36">
              <a:extLst>
                <a:ext uri="{FF2B5EF4-FFF2-40B4-BE49-F238E27FC236}">
                  <a16:creationId xmlns:a16="http://schemas.microsoft.com/office/drawing/2014/main" id="{4B9C69AA-B9BA-6D50-F97D-3247C97F4DF7}"/>
                </a:ext>
              </a:extLst>
            </p:cNvPr>
            <p:cNvSpPr/>
            <p:nvPr/>
          </p:nvSpPr>
          <p:spPr>
            <a:xfrm>
              <a:off x="5193798" y="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4">
                <a:lumMod val="75000"/>
                <a:alpha val="3418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24" name="Google Shape;359;p36">
              <a:extLst>
                <a:ext uri="{FF2B5EF4-FFF2-40B4-BE49-F238E27FC236}">
                  <a16:creationId xmlns:a16="http://schemas.microsoft.com/office/drawing/2014/main" id="{8D9E076D-8DE7-F4B5-7683-7AF4D81FD377}"/>
                </a:ext>
              </a:extLst>
            </p:cNvPr>
            <p:cNvSpPr/>
            <p:nvPr/>
          </p:nvSpPr>
          <p:spPr>
            <a:xfrm>
              <a:off x="8068891" y="16222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4">
                <a:lumMod val="75000"/>
                <a:alpha val="3418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25" name="Google Shape;360;p36">
              <a:extLst>
                <a:ext uri="{FF2B5EF4-FFF2-40B4-BE49-F238E27FC236}">
                  <a16:creationId xmlns:a16="http://schemas.microsoft.com/office/drawing/2014/main" id="{9A7C21F9-5AE9-7574-DA12-421ED5EF9020}"/>
                </a:ext>
              </a:extLst>
            </p:cNvPr>
            <p:cNvSpPr/>
            <p:nvPr/>
          </p:nvSpPr>
          <p:spPr>
            <a:xfrm rot="10800000" flipH="1">
              <a:off x="5115337" y="3655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FFEDC5"/>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dirty="0"/>
            </a:p>
          </p:txBody>
        </p:sp>
        <p:sp>
          <p:nvSpPr>
            <p:cNvPr id="26" name="Google Shape;361;p36">
              <a:extLst>
                <a:ext uri="{FF2B5EF4-FFF2-40B4-BE49-F238E27FC236}">
                  <a16:creationId xmlns:a16="http://schemas.microsoft.com/office/drawing/2014/main" id="{5EA2061E-82E0-2772-7069-60B382BB72FA}"/>
                </a:ext>
              </a:extLst>
            </p:cNvPr>
            <p:cNvSpPr/>
            <p:nvPr/>
          </p:nvSpPr>
          <p:spPr>
            <a:xfrm rot="10800000" flipH="1">
              <a:off x="6606680" y="39247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27" name="Google Shape;362;p36">
              <a:extLst>
                <a:ext uri="{FF2B5EF4-FFF2-40B4-BE49-F238E27FC236}">
                  <a16:creationId xmlns:a16="http://schemas.microsoft.com/office/drawing/2014/main" id="{C3C5D9E1-4F63-1621-DEE6-F5C9BE3E10BD}"/>
                </a:ext>
              </a:extLst>
            </p:cNvPr>
            <p:cNvSpPr/>
            <p:nvPr/>
          </p:nvSpPr>
          <p:spPr>
            <a:xfrm rot="10800000" flipH="1">
              <a:off x="5983934" y="505366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28" name="Google Shape;363;p36">
              <a:extLst>
                <a:ext uri="{FF2B5EF4-FFF2-40B4-BE49-F238E27FC236}">
                  <a16:creationId xmlns:a16="http://schemas.microsoft.com/office/drawing/2014/main" id="{E4E5E680-155B-C1C0-C1B1-E6A577376888}"/>
                </a:ext>
              </a:extLst>
            </p:cNvPr>
            <p:cNvSpPr/>
            <p:nvPr/>
          </p:nvSpPr>
          <p:spPr>
            <a:xfrm rot="10800000" flipH="1">
              <a:off x="7178797" y="353334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2">
                <a:lumMod val="75000"/>
                <a:alpha val="2500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29" name="Google Shape;364;p36">
              <a:extLst>
                <a:ext uri="{FF2B5EF4-FFF2-40B4-BE49-F238E27FC236}">
                  <a16:creationId xmlns:a16="http://schemas.microsoft.com/office/drawing/2014/main" id="{CB54AE97-CE7D-79D4-2B19-E34F493312E8}"/>
                </a:ext>
              </a:extLst>
            </p:cNvPr>
            <p:cNvSpPr/>
            <p:nvPr/>
          </p:nvSpPr>
          <p:spPr>
            <a:xfrm rot="10800000" flipH="1">
              <a:off x="6606686" y="460940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2">
                <a:lumMod val="75000"/>
                <a:alpha val="2500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0" name="Google Shape;365;p36">
              <a:extLst>
                <a:ext uri="{FF2B5EF4-FFF2-40B4-BE49-F238E27FC236}">
                  <a16:creationId xmlns:a16="http://schemas.microsoft.com/office/drawing/2014/main" id="{B1B8E8B2-091C-B8A9-81AB-17A745BA6DED}"/>
                </a:ext>
              </a:extLst>
            </p:cNvPr>
            <p:cNvSpPr/>
            <p:nvPr/>
          </p:nvSpPr>
          <p:spPr>
            <a:xfrm rot="10800000" flipH="1">
              <a:off x="5526543" y="41283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4">
                <a:lumMod val="75000"/>
                <a:alpha val="3418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1" name="Google Shape;366;p36">
              <a:extLst>
                <a:ext uri="{FF2B5EF4-FFF2-40B4-BE49-F238E27FC236}">
                  <a16:creationId xmlns:a16="http://schemas.microsoft.com/office/drawing/2014/main" id="{567CE1C9-4E1B-B2D4-BB9A-5B97E59EFF24}"/>
                </a:ext>
              </a:extLst>
            </p:cNvPr>
            <p:cNvSpPr/>
            <p:nvPr/>
          </p:nvSpPr>
          <p:spPr>
            <a:xfrm>
              <a:off x="8117298" y="28522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tx1">
                <a:alpha val="4114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2" name="Google Shape;367;p36">
              <a:extLst>
                <a:ext uri="{FF2B5EF4-FFF2-40B4-BE49-F238E27FC236}">
                  <a16:creationId xmlns:a16="http://schemas.microsoft.com/office/drawing/2014/main" id="{9E77C641-81D5-F70B-DC87-9CDAAFBE84B3}"/>
                </a:ext>
              </a:extLst>
            </p:cNvPr>
            <p:cNvSpPr/>
            <p:nvPr/>
          </p:nvSpPr>
          <p:spPr>
            <a:xfrm>
              <a:off x="8172542" y="30360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tx1">
                <a:alpha val="4114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3" name="Google Shape;348;p36">
              <a:extLst>
                <a:ext uri="{FF2B5EF4-FFF2-40B4-BE49-F238E27FC236}">
                  <a16:creationId xmlns:a16="http://schemas.microsoft.com/office/drawing/2014/main" id="{39E1962A-DFCA-52F5-64E3-1D21BA3D850A}"/>
                </a:ext>
              </a:extLst>
            </p:cNvPr>
            <p:cNvSpPr/>
            <p:nvPr/>
          </p:nvSpPr>
          <p:spPr>
            <a:xfrm rot="10800000" flipH="1">
              <a:off x="8517786" y="-1927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4" name="Google Shape;353;p36">
              <a:extLst>
                <a:ext uri="{FF2B5EF4-FFF2-40B4-BE49-F238E27FC236}">
                  <a16:creationId xmlns:a16="http://schemas.microsoft.com/office/drawing/2014/main" id="{E44A9244-BDAA-2402-AF9A-A2B95D82EFD4}"/>
                </a:ext>
              </a:extLst>
            </p:cNvPr>
            <p:cNvSpPr/>
            <p:nvPr/>
          </p:nvSpPr>
          <p:spPr>
            <a:xfrm>
              <a:off x="6135156" y="11940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grpSp>
      <p:cxnSp>
        <p:nvCxnSpPr>
          <p:cNvPr id="2" name="Google Shape;346;p36">
            <a:extLst>
              <a:ext uri="{FF2B5EF4-FFF2-40B4-BE49-F238E27FC236}">
                <a16:creationId xmlns:a16="http://schemas.microsoft.com/office/drawing/2014/main" id="{7FFB4FDD-1C46-9DAD-ECB3-C541EC0F28A6}"/>
              </a:ext>
            </a:extLst>
          </p:cNvPr>
          <p:cNvCxnSpPr/>
          <p:nvPr/>
        </p:nvCxnSpPr>
        <p:spPr>
          <a:xfrm>
            <a:off x="823425" y="987213"/>
            <a:ext cx="373500" cy="0"/>
          </a:xfrm>
          <a:prstGeom prst="straightConnector1">
            <a:avLst/>
          </a:prstGeom>
          <a:noFill/>
          <a:ln w="19050" cap="flat" cmpd="sng">
            <a:solidFill>
              <a:schemeClr val="dk1"/>
            </a:solidFill>
            <a:prstDash val="solid"/>
            <a:round/>
            <a:headEnd type="none" w="med" len="med"/>
            <a:tailEnd type="none" w="med" len="med"/>
          </a:ln>
        </p:spPr>
      </p:cxnSp>
      <p:sp>
        <p:nvSpPr>
          <p:cNvPr id="4" name="Rectangle 3">
            <a:extLst>
              <a:ext uri="{FF2B5EF4-FFF2-40B4-BE49-F238E27FC236}">
                <a16:creationId xmlns:a16="http://schemas.microsoft.com/office/drawing/2014/main" id="{5456CE12-E1C7-31DE-2E63-AD923881E83F}"/>
              </a:ext>
            </a:extLst>
          </p:cNvPr>
          <p:cNvSpPr/>
          <p:nvPr/>
        </p:nvSpPr>
        <p:spPr>
          <a:xfrm>
            <a:off x="8030817" y="4913906"/>
            <a:ext cx="1113183" cy="229594"/>
          </a:xfrm>
          <a:prstGeom prst="rect">
            <a:avLst/>
          </a:prstGeom>
          <a:solidFill>
            <a:srgbClr val="FFF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656"/>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1"/>
          <p:cNvSpPr/>
          <p:nvPr/>
        </p:nvSpPr>
        <p:spPr>
          <a:xfrm>
            <a:off x="1180710" y="1326535"/>
            <a:ext cx="1329016" cy="166092"/>
          </a:xfrm>
          <a:prstGeom prst="rect">
            <a:avLst/>
          </a:prstGeom>
          <a:noFill/>
          <a:ln/>
        </p:spPr>
        <p:txBody>
          <a:bodyPr wrap="none" lIns="0" tIns="0" rIns="0" bIns="0" rtlCol="0" anchor="t"/>
          <a:lstStyle/>
          <a:p>
            <a:pPr>
              <a:lnSpc>
                <a:spcPts val="1289"/>
              </a:lnSpc>
            </a:pPr>
            <a:r>
              <a:rPr lang="fr-FR" sz="1800" noProof="0" dirty="0">
                <a:solidFill>
                  <a:srgbClr val="BDB50B"/>
                </a:solidFill>
                <a:latin typeface="DM Sans" pitchFamily="2" charset="0"/>
                <a:ea typeface="MuseoModerno Medium" pitchFamily="34" charset="-122"/>
                <a:cs typeface="MuseoModerno Medium" pitchFamily="34" charset="-120"/>
              </a:rPr>
              <a:t>Stockage Distribué</a:t>
            </a:r>
            <a:endParaRPr lang="fr-FR" sz="1800" noProof="0" dirty="0">
              <a:solidFill>
                <a:srgbClr val="BDB50B"/>
              </a:solidFill>
              <a:latin typeface="DM Sans" pitchFamily="2" charset="0"/>
            </a:endParaRPr>
          </a:p>
        </p:txBody>
      </p:sp>
      <p:sp>
        <p:nvSpPr>
          <p:cNvPr id="6" name="Text 2"/>
          <p:cNvSpPr/>
          <p:nvPr/>
        </p:nvSpPr>
        <p:spPr>
          <a:xfrm>
            <a:off x="1180711" y="1556419"/>
            <a:ext cx="3139620" cy="680442"/>
          </a:xfrm>
          <a:prstGeom prst="rect">
            <a:avLst/>
          </a:prstGeom>
          <a:noFill/>
          <a:ln/>
        </p:spPr>
        <p:txBody>
          <a:bodyPr wrap="square" lIns="0" tIns="0" rIns="0" bIns="0" rtlCol="0" anchor="t"/>
          <a:lstStyle/>
          <a:p>
            <a:pPr algn="just">
              <a:lnSpc>
                <a:spcPts val="1336"/>
              </a:lnSpc>
            </a:pPr>
            <a:r>
              <a:rPr lang="fr-FR" sz="1200" noProof="0" dirty="0">
                <a:solidFill>
                  <a:srgbClr val="2B4150"/>
                </a:solidFill>
                <a:latin typeface="DM Sans" pitchFamily="2" charset="0"/>
                <a:ea typeface="Source Sans Pro" pitchFamily="34" charset="-122"/>
                <a:cs typeface="Source Sans Pro" pitchFamily="34" charset="-120"/>
              </a:rPr>
              <a:t>HDFS divise les fichiers en blocs qui sont stockés sur différents nœuds du cluster, assurant ainsi la distribution des données et la tolérance aux pannes. Les données sont répliquées pour garantir la disponibilité.</a:t>
            </a:r>
            <a:endParaRPr lang="fr-FR" sz="1200" noProof="0" dirty="0">
              <a:latin typeface="DM Sans" pitchFamily="2" charset="0"/>
            </a:endParaRPr>
          </a:p>
        </p:txBody>
      </p:sp>
      <p:sp>
        <p:nvSpPr>
          <p:cNvPr id="8" name="Text 3"/>
          <p:cNvSpPr/>
          <p:nvPr/>
        </p:nvSpPr>
        <p:spPr>
          <a:xfrm>
            <a:off x="5032382" y="1326535"/>
            <a:ext cx="1401626" cy="166092"/>
          </a:xfrm>
          <a:prstGeom prst="rect">
            <a:avLst/>
          </a:prstGeom>
          <a:noFill/>
          <a:ln/>
        </p:spPr>
        <p:txBody>
          <a:bodyPr wrap="none" lIns="0" tIns="0" rIns="0" bIns="0" rtlCol="0" anchor="t"/>
          <a:lstStyle/>
          <a:p>
            <a:pPr>
              <a:lnSpc>
                <a:spcPts val="1289"/>
              </a:lnSpc>
            </a:pPr>
            <a:r>
              <a:rPr lang="fr-FR" sz="1800" noProof="0" dirty="0">
                <a:solidFill>
                  <a:srgbClr val="BDB50B"/>
                </a:solidFill>
                <a:latin typeface="DM Sans" pitchFamily="2" charset="0"/>
              </a:rPr>
              <a:t>Tolérance aux Pannes</a:t>
            </a:r>
          </a:p>
        </p:txBody>
      </p:sp>
      <p:sp>
        <p:nvSpPr>
          <p:cNvPr id="9" name="Text 4"/>
          <p:cNvSpPr/>
          <p:nvPr/>
        </p:nvSpPr>
        <p:spPr>
          <a:xfrm>
            <a:off x="5047529" y="1554897"/>
            <a:ext cx="2915761" cy="680442"/>
          </a:xfrm>
          <a:prstGeom prst="rect">
            <a:avLst/>
          </a:prstGeom>
          <a:noFill/>
          <a:ln/>
        </p:spPr>
        <p:txBody>
          <a:bodyPr wrap="square" lIns="0" tIns="0" rIns="0" bIns="0" rtlCol="0" anchor="t"/>
          <a:lstStyle/>
          <a:p>
            <a:pPr algn="just">
              <a:lnSpc>
                <a:spcPts val="1336"/>
              </a:lnSpc>
            </a:pPr>
            <a:r>
              <a:rPr lang="fr-FR" sz="1200" noProof="0" dirty="0">
                <a:solidFill>
                  <a:srgbClr val="2B4150"/>
                </a:solidFill>
                <a:latin typeface="DM Sans" pitchFamily="2" charset="0"/>
                <a:ea typeface="Source Sans Pro" pitchFamily="34" charset="-122"/>
              </a:rPr>
              <a:t>La réplication des blocs de données sur plusieurs nœuds assure la tolérance aux pannes. Si un nœud tombe en panne, les données restent accessibles à partir des répliques situées sur d'autres nœuds.</a:t>
            </a:r>
          </a:p>
        </p:txBody>
      </p:sp>
      <p:sp>
        <p:nvSpPr>
          <p:cNvPr id="11" name="Text 5"/>
          <p:cNvSpPr/>
          <p:nvPr/>
        </p:nvSpPr>
        <p:spPr>
          <a:xfrm>
            <a:off x="1187983" y="2969509"/>
            <a:ext cx="1329016" cy="166092"/>
          </a:xfrm>
          <a:prstGeom prst="rect">
            <a:avLst/>
          </a:prstGeom>
          <a:noFill/>
          <a:ln/>
        </p:spPr>
        <p:txBody>
          <a:bodyPr wrap="none" lIns="0" tIns="0" rIns="0" bIns="0" rtlCol="0" anchor="t"/>
          <a:lstStyle/>
          <a:p>
            <a:pPr>
              <a:lnSpc>
                <a:spcPts val="1289"/>
              </a:lnSpc>
            </a:pPr>
            <a:r>
              <a:rPr lang="fr-FR" sz="1800" noProof="0" dirty="0">
                <a:solidFill>
                  <a:srgbClr val="BDB50B"/>
                </a:solidFill>
                <a:latin typeface="DM Sans" pitchFamily="2" charset="0"/>
              </a:rPr>
              <a:t>Scalabilité</a:t>
            </a:r>
          </a:p>
        </p:txBody>
      </p:sp>
      <p:sp>
        <p:nvSpPr>
          <p:cNvPr id="12" name="Text 6"/>
          <p:cNvSpPr/>
          <p:nvPr/>
        </p:nvSpPr>
        <p:spPr>
          <a:xfrm>
            <a:off x="1187983" y="3199393"/>
            <a:ext cx="3132348" cy="510332"/>
          </a:xfrm>
          <a:prstGeom prst="rect">
            <a:avLst/>
          </a:prstGeom>
          <a:noFill/>
          <a:ln/>
        </p:spPr>
        <p:txBody>
          <a:bodyPr wrap="square" lIns="0" tIns="0" rIns="0" bIns="0" rtlCol="0" anchor="t"/>
          <a:lstStyle/>
          <a:p>
            <a:pPr algn="just">
              <a:lnSpc>
                <a:spcPts val="1336"/>
              </a:lnSpc>
            </a:pPr>
            <a:r>
              <a:rPr lang="fr-FR" sz="1200" noProof="0" dirty="0">
                <a:solidFill>
                  <a:srgbClr val="2B4150"/>
                </a:solidFill>
                <a:latin typeface="DM Sans" pitchFamily="2" charset="0"/>
                <a:ea typeface="Source Sans Pro" pitchFamily="34" charset="-122"/>
              </a:rPr>
              <a:t>HDFS est conçu pour évoluer horizontalement, permettant d'ajouter facilement des nœuds au cluster pour augmenter la capacité de stockage et la puissance de traitement.</a:t>
            </a:r>
          </a:p>
        </p:txBody>
      </p:sp>
      <p:sp>
        <p:nvSpPr>
          <p:cNvPr id="13" name="Text 0">
            <a:extLst>
              <a:ext uri="{FF2B5EF4-FFF2-40B4-BE49-F238E27FC236}">
                <a16:creationId xmlns:a16="http://schemas.microsoft.com/office/drawing/2014/main" id="{82B93B95-7910-7743-416B-602CEF83992C}"/>
              </a:ext>
            </a:extLst>
          </p:cNvPr>
          <p:cNvSpPr/>
          <p:nvPr/>
        </p:nvSpPr>
        <p:spPr>
          <a:xfrm>
            <a:off x="1287522" y="645942"/>
            <a:ext cx="6337902" cy="298331"/>
          </a:xfrm>
          <a:prstGeom prst="rect">
            <a:avLst/>
          </a:prstGeom>
          <a:noFill/>
          <a:ln/>
        </p:spPr>
        <p:txBody>
          <a:bodyPr wrap="square" lIns="0" tIns="0" rIns="0" bIns="0" rtlCol="0" anchor="t"/>
          <a:lstStyle/>
          <a:p>
            <a:pPr>
              <a:lnSpc>
                <a:spcPts val="2602"/>
              </a:lnSpc>
            </a:pPr>
            <a:r>
              <a:rPr lang="en-US" sz="2086" dirty="0">
                <a:solidFill>
                  <a:srgbClr val="124E73"/>
                </a:solidFill>
                <a:latin typeface="MuseoModerno Medium" pitchFamily="34" charset="0"/>
                <a:ea typeface="MuseoModerno Medium" pitchFamily="34" charset="-122"/>
                <a:cs typeface="MuseoModerno Medium" pitchFamily="34" charset="-120"/>
              </a:rPr>
              <a:t>HDFS : Le Système de Fichiers Distribué Hadoop</a:t>
            </a:r>
            <a:endParaRPr lang="en-US" sz="2086" dirty="0"/>
          </a:p>
        </p:txBody>
      </p:sp>
      <p:sp>
        <p:nvSpPr>
          <p:cNvPr id="15" name="Shape 1">
            <a:extLst>
              <a:ext uri="{FF2B5EF4-FFF2-40B4-BE49-F238E27FC236}">
                <a16:creationId xmlns:a16="http://schemas.microsoft.com/office/drawing/2014/main" id="{C94F64A6-DA9C-ED3A-8A5C-92CA95913DA4}"/>
              </a:ext>
            </a:extLst>
          </p:cNvPr>
          <p:cNvSpPr/>
          <p:nvPr/>
        </p:nvSpPr>
        <p:spPr>
          <a:xfrm>
            <a:off x="678104" y="1324403"/>
            <a:ext cx="360000" cy="360000"/>
          </a:xfrm>
          <a:prstGeom prst="roundRect">
            <a:avLst>
              <a:gd name="adj" fmla="val 6667"/>
            </a:avLst>
          </a:prstGeom>
          <a:solidFill>
            <a:srgbClr val="F3EEE3"/>
          </a:solidFill>
          <a:ln/>
        </p:spPr>
      </p:sp>
      <p:sp>
        <p:nvSpPr>
          <p:cNvPr id="16" name="Text 2">
            <a:extLst>
              <a:ext uri="{FF2B5EF4-FFF2-40B4-BE49-F238E27FC236}">
                <a16:creationId xmlns:a16="http://schemas.microsoft.com/office/drawing/2014/main" id="{2220A1A7-EDD4-3F0C-E8C0-6A3244E06021}"/>
              </a:ext>
            </a:extLst>
          </p:cNvPr>
          <p:cNvSpPr/>
          <p:nvPr/>
        </p:nvSpPr>
        <p:spPr>
          <a:xfrm>
            <a:off x="820711" y="1496980"/>
            <a:ext cx="74786" cy="159507"/>
          </a:xfrm>
          <a:prstGeom prst="rect">
            <a:avLst/>
          </a:prstGeom>
          <a:noFill/>
          <a:ln/>
        </p:spPr>
        <p:txBody>
          <a:bodyPr wrap="none" lIns="0" tIns="0" rIns="0" bIns="0" rtlCol="0" anchor="t"/>
          <a:lstStyle/>
          <a:p>
            <a:pPr algn="ctr">
              <a:lnSpc>
                <a:spcPts val="1242"/>
              </a:lnSpc>
            </a:pPr>
            <a:r>
              <a:rPr lang="fr-FR" sz="2200" noProof="0" dirty="0">
                <a:solidFill>
                  <a:srgbClr val="2B4150"/>
                </a:solidFill>
                <a:latin typeface="MuseoModerno Medium" pitchFamily="34" charset="0"/>
                <a:ea typeface="MuseoModerno Medium" pitchFamily="34" charset="-122"/>
                <a:cs typeface="MuseoModerno Medium" pitchFamily="34" charset="-120"/>
              </a:rPr>
              <a:t>1</a:t>
            </a:r>
            <a:endParaRPr lang="fr-FR" sz="2200" noProof="0" dirty="0"/>
          </a:p>
        </p:txBody>
      </p:sp>
      <p:sp>
        <p:nvSpPr>
          <p:cNvPr id="17" name="Shape 5">
            <a:extLst>
              <a:ext uri="{FF2B5EF4-FFF2-40B4-BE49-F238E27FC236}">
                <a16:creationId xmlns:a16="http://schemas.microsoft.com/office/drawing/2014/main" id="{C96D83BD-5531-B516-FA22-06357FFCCE41}"/>
              </a:ext>
            </a:extLst>
          </p:cNvPr>
          <p:cNvSpPr/>
          <p:nvPr/>
        </p:nvSpPr>
        <p:spPr>
          <a:xfrm>
            <a:off x="4566704" y="1328942"/>
            <a:ext cx="360000" cy="360000"/>
          </a:xfrm>
          <a:prstGeom prst="roundRect">
            <a:avLst>
              <a:gd name="adj" fmla="val 6667"/>
            </a:avLst>
          </a:prstGeom>
          <a:solidFill>
            <a:srgbClr val="F3EEE3"/>
          </a:solidFill>
          <a:ln/>
        </p:spPr>
      </p:sp>
      <p:sp>
        <p:nvSpPr>
          <p:cNvPr id="18" name="Text 6">
            <a:extLst>
              <a:ext uri="{FF2B5EF4-FFF2-40B4-BE49-F238E27FC236}">
                <a16:creationId xmlns:a16="http://schemas.microsoft.com/office/drawing/2014/main" id="{3226C09E-ABDA-0AE6-3EA3-C3E1CD5F753B}"/>
              </a:ext>
            </a:extLst>
          </p:cNvPr>
          <p:cNvSpPr/>
          <p:nvPr/>
        </p:nvSpPr>
        <p:spPr>
          <a:xfrm>
            <a:off x="4687529" y="1504403"/>
            <a:ext cx="88683" cy="159507"/>
          </a:xfrm>
          <a:prstGeom prst="rect">
            <a:avLst/>
          </a:prstGeom>
          <a:noFill/>
          <a:ln/>
        </p:spPr>
        <p:txBody>
          <a:bodyPr wrap="none" lIns="0" tIns="0" rIns="0" bIns="0" rtlCol="0" anchor="t"/>
          <a:lstStyle/>
          <a:p>
            <a:pPr algn="ctr">
              <a:lnSpc>
                <a:spcPts val="1242"/>
              </a:lnSpc>
            </a:pPr>
            <a:r>
              <a:rPr lang="fr-FR" sz="2200" noProof="0" dirty="0">
                <a:solidFill>
                  <a:srgbClr val="2B4150"/>
                </a:solidFill>
                <a:latin typeface="MuseoModerno Medium" pitchFamily="34" charset="0"/>
                <a:ea typeface="MuseoModerno Medium" pitchFamily="34" charset="-122"/>
                <a:cs typeface="MuseoModerno Medium" pitchFamily="34" charset="-120"/>
              </a:rPr>
              <a:t>2</a:t>
            </a:r>
            <a:endParaRPr lang="fr-FR" sz="2200" noProof="0" dirty="0"/>
          </a:p>
        </p:txBody>
      </p:sp>
      <p:sp>
        <p:nvSpPr>
          <p:cNvPr id="19" name="Shape 5">
            <a:extLst>
              <a:ext uri="{FF2B5EF4-FFF2-40B4-BE49-F238E27FC236}">
                <a16:creationId xmlns:a16="http://schemas.microsoft.com/office/drawing/2014/main" id="{CB34918A-B61E-30B3-5812-235797B7B6AA}"/>
              </a:ext>
            </a:extLst>
          </p:cNvPr>
          <p:cNvSpPr/>
          <p:nvPr/>
        </p:nvSpPr>
        <p:spPr>
          <a:xfrm>
            <a:off x="678105" y="2973424"/>
            <a:ext cx="359999" cy="355430"/>
          </a:xfrm>
          <a:prstGeom prst="roundRect">
            <a:avLst>
              <a:gd name="adj" fmla="val 6667"/>
            </a:avLst>
          </a:prstGeom>
          <a:solidFill>
            <a:srgbClr val="F3EEE3"/>
          </a:solidFill>
          <a:ln/>
        </p:spPr>
      </p:sp>
      <p:sp>
        <p:nvSpPr>
          <p:cNvPr id="22" name="Text 5">
            <a:extLst>
              <a:ext uri="{FF2B5EF4-FFF2-40B4-BE49-F238E27FC236}">
                <a16:creationId xmlns:a16="http://schemas.microsoft.com/office/drawing/2014/main" id="{0151A2A7-A9C2-EEC9-3B17-0980C94D0820}"/>
              </a:ext>
            </a:extLst>
          </p:cNvPr>
          <p:cNvSpPr/>
          <p:nvPr/>
        </p:nvSpPr>
        <p:spPr>
          <a:xfrm>
            <a:off x="5008495" y="2964434"/>
            <a:ext cx="1329016" cy="166092"/>
          </a:xfrm>
          <a:prstGeom prst="rect">
            <a:avLst/>
          </a:prstGeom>
          <a:noFill/>
          <a:ln/>
        </p:spPr>
        <p:txBody>
          <a:bodyPr wrap="none" lIns="0" tIns="0" rIns="0" bIns="0" rtlCol="0" anchor="t"/>
          <a:lstStyle/>
          <a:p>
            <a:pPr>
              <a:lnSpc>
                <a:spcPts val="1289"/>
              </a:lnSpc>
            </a:pPr>
            <a:r>
              <a:rPr lang="fr-FR" sz="1800" noProof="0" dirty="0">
                <a:solidFill>
                  <a:srgbClr val="BDB50B"/>
                </a:solidFill>
                <a:latin typeface="DM Sans" pitchFamily="2" charset="0"/>
              </a:rPr>
              <a:t>Architecture Maître/Esclave</a:t>
            </a:r>
          </a:p>
        </p:txBody>
      </p:sp>
      <p:sp>
        <p:nvSpPr>
          <p:cNvPr id="23" name="Text 6">
            <a:extLst>
              <a:ext uri="{FF2B5EF4-FFF2-40B4-BE49-F238E27FC236}">
                <a16:creationId xmlns:a16="http://schemas.microsoft.com/office/drawing/2014/main" id="{9AFD88D1-4653-9708-F8A6-8D401E0B15A4}"/>
              </a:ext>
            </a:extLst>
          </p:cNvPr>
          <p:cNvSpPr/>
          <p:nvPr/>
        </p:nvSpPr>
        <p:spPr>
          <a:xfrm>
            <a:off x="5008495" y="3194318"/>
            <a:ext cx="2851026" cy="510332"/>
          </a:xfrm>
          <a:prstGeom prst="rect">
            <a:avLst/>
          </a:prstGeom>
          <a:noFill/>
          <a:ln/>
        </p:spPr>
        <p:txBody>
          <a:bodyPr wrap="square" lIns="0" tIns="0" rIns="0" bIns="0" rtlCol="0" anchor="t"/>
          <a:lstStyle/>
          <a:p>
            <a:pPr algn="just">
              <a:lnSpc>
                <a:spcPts val="1336"/>
              </a:lnSpc>
            </a:pPr>
            <a:r>
              <a:rPr lang="fr-FR" sz="1200" noProof="0" dirty="0">
                <a:solidFill>
                  <a:srgbClr val="2B4150"/>
                </a:solidFill>
                <a:latin typeface="DM Sans" pitchFamily="2" charset="0"/>
                <a:ea typeface="Source Sans Pro" pitchFamily="34" charset="-122"/>
              </a:rPr>
              <a:t>HDFS utilise une architecture avec un </a:t>
            </a:r>
            <a:r>
              <a:rPr lang="fr-FR" sz="1200" noProof="0" dirty="0" err="1">
                <a:solidFill>
                  <a:srgbClr val="2B4150"/>
                </a:solidFill>
                <a:latin typeface="DM Sans" pitchFamily="2" charset="0"/>
                <a:ea typeface="Source Sans Pro" pitchFamily="34" charset="-122"/>
              </a:rPr>
              <a:t>NameNode</a:t>
            </a:r>
            <a:r>
              <a:rPr lang="fr-FR" sz="1200" noProof="0" dirty="0">
                <a:solidFill>
                  <a:srgbClr val="2B4150"/>
                </a:solidFill>
                <a:latin typeface="DM Sans" pitchFamily="2" charset="0"/>
                <a:ea typeface="Source Sans Pro" pitchFamily="34" charset="-122"/>
              </a:rPr>
              <a:t> (maître) qui gère les métadonnées, et des </a:t>
            </a:r>
            <a:r>
              <a:rPr lang="fr-FR" sz="1200" noProof="0" dirty="0" err="1">
                <a:solidFill>
                  <a:srgbClr val="2B4150"/>
                </a:solidFill>
                <a:latin typeface="DM Sans" pitchFamily="2" charset="0"/>
                <a:ea typeface="Source Sans Pro" pitchFamily="34" charset="-122"/>
              </a:rPr>
              <a:t>DataNodes</a:t>
            </a:r>
            <a:r>
              <a:rPr lang="fr-FR" sz="1200" noProof="0" dirty="0">
                <a:solidFill>
                  <a:srgbClr val="2B4150"/>
                </a:solidFill>
                <a:latin typeface="DM Sans" pitchFamily="2" charset="0"/>
                <a:ea typeface="Source Sans Pro" pitchFamily="34" charset="-122"/>
              </a:rPr>
              <a:t> (esclaves) qui stockent les blocs de données.</a:t>
            </a:r>
          </a:p>
        </p:txBody>
      </p:sp>
      <p:sp>
        <p:nvSpPr>
          <p:cNvPr id="20" name="Text 6">
            <a:extLst>
              <a:ext uri="{FF2B5EF4-FFF2-40B4-BE49-F238E27FC236}">
                <a16:creationId xmlns:a16="http://schemas.microsoft.com/office/drawing/2014/main" id="{6651BB03-4FFD-8568-CD54-0142C09FF45A}"/>
              </a:ext>
            </a:extLst>
          </p:cNvPr>
          <p:cNvSpPr/>
          <p:nvPr/>
        </p:nvSpPr>
        <p:spPr>
          <a:xfrm>
            <a:off x="800852" y="3151139"/>
            <a:ext cx="88683" cy="159507"/>
          </a:xfrm>
          <a:prstGeom prst="rect">
            <a:avLst/>
          </a:prstGeom>
          <a:noFill/>
          <a:ln/>
        </p:spPr>
        <p:txBody>
          <a:bodyPr wrap="none" lIns="0" tIns="0" rIns="0" bIns="0" rtlCol="0" anchor="t"/>
          <a:lstStyle/>
          <a:p>
            <a:pPr algn="ctr">
              <a:lnSpc>
                <a:spcPts val="1242"/>
              </a:lnSpc>
            </a:pPr>
            <a:r>
              <a:rPr lang="fr-FR" sz="2200" noProof="0" dirty="0">
                <a:solidFill>
                  <a:srgbClr val="2B4150"/>
                </a:solidFill>
                <a:latin typeface="MuseoModerno Medium" pitchFamily="34" charset="0"/>
              </a:rPr>
              <a:t>3</a:t>
            </a:r>
          </a:p>
        </p:txBody>
      </p:sp>
      <p:pic>
        <p:nvPicPr>
          <p:cNvPr id="26" name="Image 1" descr="preencoded.png">
            <a:extLst>
              <a:ext uri="{FF2B5EF4-FFF2-40B4-BE49-F238E27FC236}">
                <a16:creationId xmlns:a16="http://schemas.microsoft.com/office/drawing/2014/main" id="{607F78F9-ABFD-3E71-3238-1086DB23AFE7}"/>
              </a:ext>
            </a:extLst>
          </p:cNvPr>
          <p:cNvPicPr>
            <a:picLocks noChangeAspect="1"/>
          </p:cNvPicPr>
          <p:nvPr/>
        </p:nvPicPr>
        <p:blipFill>
          <a:blip r:embed="rId3"/>
          <a:stretch>
            <a:fillRect/>
          </a:stretch>
        </p:blipFill>
        <p:spPr>
          <a:xfrm>
            <a:off x="-1360999" y="3969787"/>
            <a:ext cx="1360999" cy="1173713"/>
          </a:xfrm>
          <a:prstGeom prst="rect">
            <a:avLst/>
          </a:prstGeom>
        </p:spPr>
      </p:pic>
      <p:pic>
        <p:nvPicPr>
          <p:cNvPr id="27" name="Image 26">
            <a:extLst>
              <a:ext uri="{FF2B5EF4-FFF2-40B4-BE49-F238E27FC236}">
                <a16:creationId xmlns:a16="http://schemas.microsoft.com/office/drawing/2014/main" id="{639F55CC-C651-9B6E-342F-83EE51EDC4F6}"/>
              </a:ext>
            </a:extLst>
          </p:cNvPr>
          <p:cNvPicPr>
            <a:picLocks noChangeAspect="1"/>
          </p:cNvPicPr>
          <p:nvPr/>
        </p:nvPicPr>
        <p:blipFill>
          <a:blip r:embed="rId4"/>
          <a:srcRect l="1176" r="1338"/>
          <a:stretch/>
        </p:blipFill>
        <p:spPr>
          <a:xfrm>
            <a:off x="9144000" y="-37929"/>
            <a:ext cx="751973" cy="419898"/>
          </a:xfrm>
          <a:prstGeom prst="rect">
            <a:avLst/>
          </a:prstGeom>
        </p:spPr>
      </p:pic>
      <p:sp>
        <p:nvSpPr>
          <p:cNvPr id="2" name="Rectangle 1">
            <a:extLst>
              <a:ext uri="{FF2B5EF4-FFF2-40B4-BE49-F238E27FC236}">
                <a16:creationId xmlns:a16="http://schemas.microsoft.com/office/drawing/2014/main" id="{21B79D6E-4760-39BE-1C94-B9D71764B3CD}"/>
              </a:ext>
            </a:extLst>
          </p:cNvPr>
          <p:cNvSpPr/>
          <p:nvPr/>
        </p:nvSpPr>
        <p:spPr>
          <a:xfrm>
            <a:off x="7045994" y="4602079"/>
            <a:ext cx="955006" cy="541421"/>
          </a:xfrm>
          <a:prstGeom prst="rect">
            <a:avLst/>
          </a:prstGeom>
          <a:solidFill>
            <a:srgbClr val="FFF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656"/>
          </a:p>
        </p:txBody>
      </p:sp>
      <p:sp>
        <p:nvSpPr>
          <p:cNvPr id="3" name="Google Shape;619;p47">
            <a:extLst>
              <a:ext uri="{FF2B5EF4-FFF2-40B4-BE49-F238E27FC236}">
                <a16:creationId xmlns:a16="http://schemas.microsoft.com/office/drawing/2014/main" id="{ED9EE7EA-FCD9-4A34-617C-958B1BEF02C2}"/>
              </a:ext>
            </a:extLst>
          </p:cNvPr>
          <p:cNvSpPr txBox="1">
            <a:spLocks/>
          </p:cNvSpPr>
          <p:nvPr/>
        </p:nvSpPr>
        <p:spPr>
          <a:xfrm>
            <a:off x="505824" y="165391"/>
            <a:ext cx="7119600" cy="399152"/>
          </a:xfrm>
          <a:prstGeom prst="rect">
            <a:avLst/>
          </a:prstGeom>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3200" dirty="0">
                <a:latin typeface="Outfit" panose="020B0604020202020204" charset="0"/>
              </a:rPr>
              <a:t>03 Principaux composants de Hadoop</a:t>
            </a:r>
          </a:p>
        </p:txBody>
      </p:sp>
      <p:sp>
        <p:nvSpPr>
          <p:cNvPr id="4" name="Rectangle 3">
            <a:extLst>
              <a:ext uri="{FF2B5EF4-FFF2-40B4-BE49-F238E27FC236}">
                <a16:creationId xmlns:a16="http://schemas.microsoft.com/office/drawing/2014/main" id="{ADE53372-8C27-3816-56B4-E8AAC21B8815}"/>
              </a:ext>
            </a:extLst>
          </p:cNvPr>
          <p:cNvSpPr/>
          <p:nvPr/>
        </p:nvSpPr>
        <p:spPr>
          <a:xfrm>
            <a:off x="8030817" y="4913906"/>
            <a:ext cx="1113183" cy="229594"/>
          </a:xfrm>
          <a:prstGeom prst="rect">
            <a:avLst/>
          </a:prstGeom>
          <a:solidFill>
            <a:srgbClr val="FFF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656"/>
          </a:p>
        </p:txBody>
      </p:sp>
      <p:sp>
        <p:nvSpPr>
          <p:cNvPr id="10" name="Shape 5">
            <a:extLst>
              <a:ext uri="{FF2B5EF4-FFF2-40B4-BE49-F238E27FC236}">
                <a16:creationId xmlns:a16="http://schemas.microsoft.com/office/drawing/2014/main" id="{9CDD0D51-6CC9-22CC-E75C-A8A566DA9F77}"/>
              </a:ext>
            </a:extLst>
          </p:cNvPr>
          <p:cNvSpPr/>
          <p:nvPr/>
        </p:nvSpPr>
        <p:spPr>
          <a:xfrm>
            <a:off x="4552591" y="2964434"/>
            <a:ext cx="360000" cy="360000"/>
          </a:xfrm>
          <a:prstGeom prst="roundRect">
            <a:avLst>
              <a:gd name="adj" fmla="val 6667"/>
            </a:avLst>
          </a:prstGeom>
          <a:solidFill>
            <a:srgbClr val="F3EEE3"/>
          </a:solidFill>
          <a:ln/>
        </p:spPr>
      </p:sp>
      <p:sp>
        <p:nvSpPr>
          <p:cNvPr id="14" name="Text 6">
            <a:extLst>
              <a:ext uri="{FF2B5EF4-FFF2-40B4-BE49-F238E27FC236}">
                <a16:creationId xmlns:a16="http://schemas.microsoft.com/office/drawing/2014/main" id="{AEAC3B31-F1A3-7BB8-27F3-0BD1DD046081}"/>
              </a:ext>
            </a:extLst>
          </p:cNvPr>
          <p:cNvSpPr/>
          <p:nvPr/>
        </p:nvSpPr>
        <p:spPr>
          <a:xfrm>
            <a:off x="4673416" y="3139895"/>
            <a:ext cx="88683" cy="159507"/>
          </a:xfrm>
          <a:prstGeom prst="rect">
            <a:avLst/>
          </a:prstGeom>
          <a:noFill/>
          <a:ln/>
        </p:spPr>
        <p:txBody>
          <a:bodyPr wrap="none" lIns="0" tIns="0" rIns="0" bIns="0" rtlCol="0" anchor="t"/>
          <a:lstStyle/>
          <a:p>
            <a:pPr algn="ctr">
              <a:lnSpc>
                <a:spcPts val="1242"/>
              </a:lnSpc>
            </a:pPr>
            <a:r>
              <a:rPr lang="fr-FR" sz="2200" noProof="0" dirty="0">
                <a:solidFill>
                  <a:srgbClr val="2B4150"/>
                </a:solidFill>
                <a:latin typeface="MuseoModerno Medium" pitchFamily="34" charset="0"/>
              </a:rPr>
              <a:t>4</a:t>
            </a:r>
            <a:endParaRPr lang="fr-FR" sz="2200" noProof="0" dirty="0"/>
          </a:p>
        </p:txBody>
      </p:sp>
      <p:sp>
        <p:nvSpPr>
          <p:cNvPr id="21" name="ZoneTexte 20">
            <a:extLst>
              <a:ext uri="{FF2B5EF4-FFF2-40B4-BE49-F238E27FC236}">
                <a16:creationId xmlns:a16="http://schemas.microsoft.com/office/drawing/2014/main" id="{82DA3582-8C56-8E41-623E-F7839C33D3C1}"/>
              </a:ext>
            </a:extLst>
          </p:cNvPr>
          <p:cNvSpPr txBox="1"/>
          <p:nvPr/>
        </p:nvSpPr>
        <p:spPr>
          <a:xfrm>
            <a:off x="8400651" y="4589502"/>
            <a:ext cx="743349" cy="553998"/>
          </a:xfrm>
          <a:prstGeom prst="rect">
            <a:avLst/>
          </a:prstGeom>
          <a:noFill/>
        </p:spPr>
        <p:txBody>
          <a:bodyPr wrap="square" rtlCol="0">
            <a:spAutoFit/>
          </a:bodyPr>
          <a:lstStyle/>
          <a:p>
            <a:r>
              <a:rPr lang="fr-FR" sz="3000" dirty="0">
                <a:latin typeface="DM Sans" pitchFamily="2" charset="0"/>
              </a:rPr>
              <a:t>10</a:t>
            </a: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505825" y="1059007"/>
            <a:ext cx="3703280" cy="3193673"/>
          </a:xfrm>
          <a:prstGeom prst="rect">
            <a:avLst/>
          </a:prstGeom>
        </p:spPr>
      </p:pic>
      <p:pic>
        <p:nvPicPr>
          <p:cNvPr id="28" name="Image 27">
            <a:extLst>
              <a:ext uri="{FF2B5EF4-FFF2-40B4-BE49-F238E27FC236}">
                <a16:creationId xmlns:a16="http://schemas.microsoft.com/office/drawing/2014/main" id="{41332258-874E-CC5D-C476-D532E8BA7FCA}"/>
              </a:ext>
            </a:extLst>
          </p:cNvPr>
          <p:cNvPicPr>
            <a:picLocks noChangeAspect="1"/>
          </p:cNvPicPr>
          <p:nvPr/>
        </p:nvPicPr>
        <p:blipFill>
          <a:blip r:embed="rId4"/>
          <a:srcRect l="1176" r="1338"/>
          <a:stretch/>
        </p:blipFill>
        <p:spPr>
          <a:xfrm>
            <a:off x="4571999" y="1478943"/>
            <a:ext cx="4448395" cy="2483958"/>
          </a:xfrm>
          <a:prstGeom prst="rect">
            <a:avLst/>
          </a:prstGeom>
        </p:spPr>
      </p:pic>
      <p:sp>
        <p:nvSpPr>
          <p:cNvPr id="2" name="Rectangle 1">
            <a:extLst>
              <a:ext uri="{FF2B5EF4-FFF2-40B4-BE49-F238E27FC236}">
                <a16:creationId xmlns:a16="http://schemas.microsoft.com/office/drawing/2014/main" id="{947F074B-57FD-2D72-74A0-5A647D044E05}"/>
              </a:ext>
            </a:extLst>
          </p:cNvPr>
          <p:cNvSpPr/>
          <p:nvPr/>
        </p:nvSpPr>
        <p:spPr>
          <a:xfrm>
            <a:off x="7045994" y="4602079"/>
            <a:ext cx="955006" cy="541421"/>
          </a:xfrm>
          <a:prstGeom prst="rect">
            <a:avLst/>
          </a:prstGeom>
          <a:solidFill>
            <a:srgbClr val="FFF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656"/>
          </a:p>
        </p:txBody>
      </p:sp>
      <p:sp>
        <p:nvSpPr>
          <p:cNvPr id="5" name="Text 0">
            <a:extLst>
              <a:ext uri="{FF2B5EF4-FFF2-40B4-BE49-F238E27FC236}">
                <a16:creationId xmlns:a16="http://schemas.microsoft.com/office/drawing/2014/main" id="{CDA67862-4A25-AD70-24AB-30DE93999D7D}"/>
              </a:ext>
            </a:extLst>
          </p:cNvPr>
          <p:cNvSpPr/>
          <p:nvPr/>
        </p:nvSpPr>
        <p:spPr>
          <a:xfrm>
            <a:off x="1287522" y="645942"/>
            <a:ext cx="6337902" cy="298331"/>
          </a:xfrm>
          <a:prstGeom prst="rect">
            <a:avLst/>
          </a:prstGeom>
          <a:noFill/>
          <a:ln/>
        </p:spPr>
        <p:txBody>
          <a:bodyPr wrap="square" lIns="0" tIns="0" rIns="0" bIns="0" rtlCol="0" anchor="t"/>
          <a:lstStyle/>
          <a:p>
            <a:pPr>
              <a:lnSpc>
                <a:spcPts val="2602"/>
              </a:lnSpc>
            </a:pPr>
            <a:r>
              <a:rPr lang="en-US" sz="2086" dirty="0">
                <a:solidFill>
                  <a:srgbClr val="124E73"/>
                </a:solidFill>
                <a:latin typeface="MuseoModerno Medium" pitchFamily="34" charset="0"/>
                <a:ea typeface="MuseoModerno Medium" pitchFamily="34" charset="-122"/>
                <a:cs typeface="MuseoModerno Medium" pitchFamily="34" charset="-120"/>
              </a:rPr>
              <a:t>HDFS : Le Système de Fichiers Distribué Hadoop</a:t>
            </a:r>
            <a:endParaRPr lang="en-US" sz="2086" dirty="0"/>
          </a:p>
        </p:txBody>
      </p:sp>
      <p:sp>
        <p:nvSpPr>
          <p:cNvPr id="7" name="Google Shape;619;p47">
            <a:extLst>
              <a:ext uri="{FF2B5EF4-FFF2-40B4-BE49-F238E27FC236}">
                <a16:creationId xmlns:a16="http://schemas.microsoft.com/office/drawing/2014/main" id="{36992B0C-1793-7ED3-C0C5-FB3479B3E715}"/>
              </a:ext>
            </a:extLst>
          </p:cNvPr>
          <p:cNvSpPr txBox="1">
            <a:spLocks/>
          </p:cNvSpPr>
          <p:nvPr/>
        </p:nvSpPr>
        <p:spPr>
          <a:xfrm>
            <a:off x="505824" y="165391"/>
            <a:ext cx="7119600" cy="399152"/>
          </a:xfrm>
          <a:prstGeom prst="rect">
            <a:avLst/>
          </a:prstGeom>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3200" dirty="0">
                <a:latin typeface="Outfit" panose="020B0604020202020204" charset="0"/>
              </a:rPr>
              <a:t>03 Principaux composants de Hadoop</a:t>
            </a:r>
          </a:p>
        </p:txBody>
      </p:sp>
      <p:sp>
        <p:nvSpPr>
          <p:cNvPr id="8" name="Rectangle 7">
            <a:extLst>
              <a:ext uri="{FF2B5EF4-FFF2-40B4-BE49-F238E27FC236}">
                <a16:creationId xmlns:a16="http://schemas.microsoft.com/office/drawing/2014/main" id="{77E39DF9-7B06-0294-F6FC-C8EAB0912A42}"/>
              </a:ext>
            </a:extLst>
          </p:cNvPr>
          <p:cNvSpPr/>
          <p:nvPr/>
        </p:nvSpPr>
        <p:spPr>
          <a:xfrm>
            <a:off x="8030817" y="4913906"/>
            <a:ext cx="1113183" cy="229594"/>
          </a:xfrm>
          <a:prstGeom prst="rect">
            <a:avLst/>
          </a:prstGeom>
          <a:solidFill>
            <a:srgbClr val="FFF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656"/>
          </a:p>
        </p:txBody>
      </p:sp>
      <p:sp>
        <p:nvSpPr>
          <p:cNvPr id="9" name="ZoneTexte 8">
            <a:extLst>
              <a:ext uri="{FF2B5EF4-FFF2-40B4-BE49-F238E27FC236}">
                <a16:creationId xmlns:a16="http://schemas.microsoft.com/office/drawing/2014/main" id="{EF6461C9-D469-2320-5D03-FF0ED3BC0710}"/>
              </a:ext>
            </a:extLst>
          </p:cNvPr>
          <p:cNvSpPr txBox="1"/>
          <p:nvPr/>
        </p:nvSpPr>
        <p:spPr>
          <a:xfrm>
            <a:off x="8400651" y="4589502"/>
            <a:ext cx="743349" cy="553998"/>
          </a:xfrm>
          <a:prstGeom prst="rect">
            <a:avLst/>
          </a:prstGeom>
          <a:noFill/>
        </p:spPr>
        <p:txBody>
          <a:bodyPr wrap="square" rtlCol="0">
            <a:spAutoFit/>
          </a:bodyPr>
          <a:lstStyle/>
          <a:p>
            <a:r>
              <a:rPr lang="fr-FR" sz="3000" dirty="0">
                <a:latin typeface="DM Sans" pitchFamily="2" charset="0"/>
              </a:rPr>
              <a:t>11</a:t>
            </a: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1" descr="preencoded.png"/>
          <p:cNvPicPr>
            <a:picLocks noChangeAspect="1"/>
          </p:cNvPicPr>
          <p:nvPr/>
        </p:nvPicPr>
        <p:blipFill>
          <a:blip r:embed="rId3"/>
          <a:stretch>
            <a:fillRect/>
          </a:stretch>
        </p:blipFill>
        <p:spPr>
          <a:xfrm>
            <a:off x="1287520" y="1351670"/>
            <a:ext cx="630000" cy="630000"/>
          </a:xfrm>
          <a:prstGeom prst="rect">
            <a:avLst/>
          </a:prstGeom>
        </p:spPr>
      </p:pic>
      <p:sp>
        <p:nvSpPr>
          <p:cNvPr id="5" name="Text 1"/>
          <p:cNvSpPr/>
          <p:nvPr/>
        </p:nvSpPr>
        <p:spPr>
          <a:xfrm>
            <a:off x="1287522" y="2078781"/>
            <a:ext cx="1074353" cy="166092"/>
          </a:xfrm>
          <a:prstGeom prst="rect">
            <a:avLst/>
          </a:prstGeom>
          <a:noFill/>
          <a:ln/>
        </p:spPr>
        <p:txBody>
          <a:bodyPr wrap="none" lIns="0" tIns="0" rIns="0" bIns="0" rtlCol="0" anchor="t"/>
          <a:lstStyle/>
          <a:p>
            <a:pPr>
              <a:lnSpc>
                <a:spcPts val="1289"/>
              </a:lnSpc>
            </a:pPr>
            <a:r>
              <a:rPr lang="en-US" sz="1800" dirty="0">
                <a:solidFill>
                  <a:srgbClr val="BDB50B"/>
                </a:solidFill>
                <a:latin typeface="DM Sans" pitchFamily="2" charset="0"/>
              </a:rPr>
              <a:t>Map</a:t>
            </a:r>
          </a:p>
        </p:txBody>
      </p:sp>
      <p:sp>
        <p:nvSpPr>
          <p:cNvPr id="6" name="Text 2"/>
          <p:cNvSpPr/>
          <p:nvPr/>
        </p:nvSpPr>
        <p:spPr>
          <a:xfrm>
            <a:off x="1287522" y="2308665"/>
            <a:ext cx="1511337" cy="1530995"/>
          </a:xfrm>
          <a:prstGeom prst="rect">
            <a:avLst/>
          </a:prstGeom>
          <a:noFill/>
          <a:ln/>
        </p:spPr>
        <p:txBody>
          <a:bodyPr wrap="square" lIns="0" tIns="0" rIns="0" bIns="0" rtlCol="0" anchor="t"/>
          <a:lstStyle/>
          <a:p>
            <a:pPr>
              <a:lnSpc>
                <a:spcPts val="1336"/>
              </a:lnSpc>
            </a:pPr>
            <a:r>
              <a:rPr lang="en-US" sz="1200" dirty="0">
                <a:solidFill>
                  <a:srgbClr val="2B4150"/>
                </a:solidFill>
                <a:latin typeface="DM Sans" pitchFamily="2" charset="0"/>
                <a:ea typeface="Source Sans Pro" pitchFamily="34" charset="-122"/>
              </a:rPr>
              <a:t>La phase de "Map" prend en entrée les données et les transforme en paires clé-valeur. Chaque tâche de "Map" est exécutée en parallèle sur différents nœuds du cluster.</a:t>
            </a:r>
          </a:p>
        </p:txBody>
      </p:sp>
      <p:pic>
        <p:nvPicPr>
          <p:cNvPr id="7" name="Image 2" descr="preencoded.png"/>
          <p:cNvPicPr>
            <a:picLocks noChangeAspect="1"/>
          </p:cNvPicPr>
          <p:nvPr/>
        </p:nvPicPr>
        <p:blipFill>
          <a:blip r:embed="rId4"/>
          <a:stretch>
            <a:fillRect/>
          </a:stretch>
        </p:blipFill>
        <p:spPr>
          <a:xfrm>
            <a:off x="3341014" y="1290116"/>
            <a:ext cx="630000" cy="630000"/>
          </a:xfrm>
          <a:prstGeom prst="rect">
            <a:avLst/>
          </a:prstGeom>
        </p:spPr>
      </p:pic>
      <p:sp>
        <p:nvSpPr>
          <p:cNvPr id="8" name="Text 3"/>
          <p:cNvSpPr/>
          <p:nvPr/>
        </p:nvSpPr>
        <p:spPr>
          <a:xfrm>
            <a:off x="3341013" y="2078781"/>
            <a:ext cx="1074409" cy="166092"/>
          </a:xfrm>
          <a:prstGeom prst="rect">
            <a:avLst/>
          </a:prstGeom>
          <a:noFill/>
          <a:ln/>
        </p:spPr>
        <p:txBody>
          <a:bodyPr wrap="none" lIns="0" tIns="0" rIns="0" bIns="0" rtlCol="0" anchor="t"/>
          <a:lstStyle/>
          <a:p>
            <a:pPr>
              <a:lnSpc>
                <a:spcPts val="1289"/>
              </a:lnSpc>
            </a:pPr>
            <a:r>
              <a:rPr lang="en-US" sz="1800" dirty="0">
                <a:solidFill>
                  <a:srgbClr val="BDB50B"/>
                </a:solidFill>
                <a:latin typeface="DM Sans" pitchFamily="2" charset="0"/>
              </a:rPr>
              <a:t>Shuffle</a:t>
            </a:r>
          </a:p>
        </p:txBody>
      </p:sp>
      <p:sp>
        <p:nvSpPr>
          <p:cNvPr id="9" name="Text 4"/>
          <p:cNvSpPr/>
          <p:nvPr/>
        </p:nvSpPr>
        <p:spPr>
          <a:xfrm>
            <a:off x="3341013" y="2308665"/>
            <a:ext cx="1530000" cy="1190774"/>
          </a:xfrm>
          <a:prstGeom prst="rect">
            <a:avLst/>
          </a:prstGeom>
          <a:noFill/>
          <a:ln/>
        </p:spPr>
        <p:txBody>
          <a:bodyPr wrap="square" lIns="0" tIns="0" rIns="0" bIns="0" rtlCol="0" anchor="t"/>
          <a:lstStyle/>
          <a:p>
            <a:pPr>
              <a:lnSpc>
                <a:spcPts val="1336"/>
              </a:lnSpc>
            </a:pPr>
            <a:r>
              <a:rPr lang="en-US" sz="1200" dirty="0">
                <a:solidFill>
                  <a:srgbClr val="2B4150"/>
                </a:solidFill>
                <a:latin typeface="DM Sans" pitchFamily="2" charset="0"/>
                <a:ea typeface="Source Sans Pro" pitchFamily="34" charset="-122"/>
              </a:rPr>
              <a:t>La phase de "Shuffle" regroupe les paires clé-valeur par clé, en les envoyant aux nœuds qui exécuteront la phase de "Reduce" pour chaque </a:t>
            </a:r>
            <a:r>
              <a:rPr lang="en-US" sz="1200" dirty="0" err="1">
                <a:solidFill>
                  <a:srgbClr val="2B4150"/>
                </a:solidFill>
                <a:latin typeface="DM Sans" pitchFamily="2" charset="0"/>
                <a:ea typeface="Source Sans Pro" pitchFamily="34" charset="-122"/>
              </a:rPr>
              <a:t>clé</a:t>
            </a:r>
            <a:r>
              <a:rPr lang="en-US" sz="1200" dirty="0">
                <a:solidFill>
                  <a:srgbClr val="2B4150"/>
                </a:solidFill>
                <a:latin typeface="DM Sans" pitchFamily="2" charset="0"/>
                <a:ea typeface="Source Sans Pro" pitchFamily="34" charset="-122"/>
              </a:rPr>
              <a:t>.</a:t>
            </a:r>
          </a:p>
        </p:txBody>
      </p:sp>
      <p:pic>
        <p:nvPicPr>
          <p:cNvPr id="10" name="Image 3" descr="preencoded.png"/>
          <p:cNvPicPr>
            <a:picLocks noChangeAspect="1"/>
          </p:cNvPicPr>
          <p:nvPr/>
        </p:nvPicPr>
        <p:blipFill>
          <a:blip r:embed="rId5"/>
          <a:stretch>
            <a:fillRect/>
          </a:stretch>
        </p:blipFill>
        <p:spPr>
          <a:xfrm>
            <a:off x="5394508" y="1358630"/>
            <a:ext cx="630000" cy="630000"/>
          </a:xfrm>
          <a:prstGeom prst="rect">
            <a:avLst/>
          </a:prstGeom>
        </p:spPr>
      </p:pic>
      <p:sp>
        <p:nvSpPr>
          <p:cNvPr id="11" name="Text 5"/>
          <p:cNvSpPr/>
          <p:nvPr/>
        </p:nvSpPr>
        <p:spPr>
          <a:xfrm>
            <a:off x="5394561" y="2078781"/>
            <a:ext cx="1074353" cy="166092"/>
          </a:xfrm>
          <a:prstGeom prst="rect">
            <a:avLst/>
          </a:prstGeom>
          <a:noFill/>
          <a:ln/>
        </p:spPr>
        <p:txBody>
          <a:bodyPr wrap="none" lIns="0" tIns="0" rIns="0" bIns="0" rtlCol="0" anchor="t"/>
          <a:lstStyle/>
          <a:p>
            <a:pPr>
              <a:lnSpc>
                <a:spcPts val="1289"/>
              </a:lnSpc>
            </a:pPr>
            <a:r>
              <a:rPr lang="en-US" sz="1800" dirty="0">
                <a:solidFill>
                  <a:srgbClr val="BDB50B"/>
                </a:solidFill>
                <a:latin typeface="DM Sans" pitchFamily="2" charset="0"/>
              </a:rPr>
              <a:t>Reduce</a:t>
            </a:r>
          </a:p>
        </p:txBody>
      </p:sp>
      <p:sp>
        <p:nvSpPr>
          <p:cNvPr id="12" name="Text 6"/>
          <p:cNvSpPr/>
          <p:nvPr/>
        </p:nvSpPr>
        <p:spPr>
          <a:xfrm>
            <a:off x="5394561" y="2308665"/>
            <a:ext cx="1530000" cy="1530995"/>
          </a:xfrm>
          <a:prstGeom prst="rect">
            <a:avLst/>
          </a:prstGeom>
          <a:noFill/>
          <a:ln/>
        </p:spPr>
        <p:txBody>
          <a:bodyPr wrap="square" lIns="0" tIns="0" rIns="0" bIns="0" rtlCol="0" anchor="t"/>
          <a:lstStyle/>
          <a:p>
            <a:pPr>
              <a:lnSpc>
                <a:spcPts val="1336"/>
              </a:lnSpc>
            </a:pPr>
            <a:r>
              <a:rPr lang="en-US" sz="1200" dirty="0">
                <a:solidFill>
                  <a:srgbClr val="2B4150"/>
                </a:solidFill>
                <a:latin typeface="DM Sans" pitchFamily="2" charset="0"/>
                <a:ea typeface="Source Sans Pro" pitchFamily="34" charset="-122"/>
              </a:rPr>
              <a:t>La phase de "Reduce" prend en entrée les paires clé-valeur regroupées et effectue une agrégation pour produire le résultat final. Chaque tâche de "Reduce" est exécutée en </a:t>
            </a:r>
            <a:r>
              <a:rPr lang="en-US" sz="1200" dirty="0" err="1">
                <a:solidFill>
                  <a:srgbClr val="2B4150"/>
                </a:solidFill>
                <a:latin typeface="DM Sans" pitchFamily="2" charset="0"/>
                <a:ea typeface="Source Sans Pro" pitchFamily="34" charset="-122"/>
              </a:rPr>
              <a:t>parallèle</a:t>
            </a:r>
            <a:r>
              <a:rPr lang="en-US" sz="1200" dirty="0">
                <a:solidFill>
                  <a:srgbClr val="2B4150"/>
                </a:solidFill>
                <a:latin typeface="DM Sans" pitchFamily="2" charset="0"/>
                <a:ea typeface="Source Sans Pro" pitchFamily="34" charset="-122"/>
              </a:rPr>
              <a:t>.</a:t>
            </a:r>
          </a:p>
        </p:txBody>
      </p:sp>
      <p:sp>
        <p:nvSpPr>
          <p:cNvPr id="2" name="Rectangle 1">
            <a:extLst>
              <a:ext uri="{FF2B5EF4-FFF2-40B4-BE49-F238E27FC236}">
                <a16:creationId xmlns:a16="http://schemas.microsoft.com/office/drawing/2014/main" id="{8FDC7B16-EF2D-DBAB-F906-C3543C8FD349}"/>
              </a:ext>
            </a:extLst>
          </p:cNvPr>
          <p:cNvSpPr/>
          <p:nvPr/>
        </p:nvSpPr>
        <p:spPr>
          <a:xfrm>
            <a:off x="7045994" y="4602079"/>
            <a:ext cx="955006" cy="541421"/>
          </a:xfrm>
          <a:prstGeom prst="rect">
            <a:avLst/>
          </a:prstGeom>
          <a:solidFill>
            <a:srgbClr val="FFF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656"/>
          </a:p>
        </p:txBody>
      </p:sp>
      <p:sp>
        <p:nvSpPr>
          <p:cNvPr id="13" name="Text 0">
            <a:extLst>
              <a:ext uri="{FF2B5EF4-FFF2-40B4-BE49-F238E27FC236}">
                <a16:creationId xmlns:a16="http://schemas.microsoft.com/office/drawing/2014/main" id="{3B0CCDDD-9298-5AE5-BE17-334154C755F1}"/>
              </a:ext>
            </a:extLst>
          </p:cNvPr>
          <p:cNvSpPr/>
          <p:nvPr/>
        </p:nvSpPr>
        <p:spPr>
          <a:xfrm>
            <a:off x="1287522" y="645942"/>
            <a:ext cx="6337902" cy="298331"/>
          </a:xfrm>
          <a:prstGeom prst="rect">
            <a:avLst/>
          </a:prstGeom>
          <a:noFill/>
          <a:ln/>
        </p:spPr>
        <p:txBody>
          <a:bodyPr wrap="square" lIns="0" tIns="0" rIns="0" bIns="0" rtlCol="0" anchor="t"/>
          <a:lstStyle/>
          <a:p>
            <a:pPr>
              <a:lnSpc>
                <a:spcPts val="2602"/>
              </a:lnSpc>
            </a:pPr>
            <a:r>
              <a:rPr lang="en-US" sz="2086" dirty="0">
                <a:solidFill>
                  <a:srgbClr val="124E73"/>
                </a:solidFill>
                <a:latin typeface="MuseoModerno Medium" pitchFamily="34" charset="0"/>
                <a:ea typeface="MuseoModerno Medium" pitchFamily="34" charset="-122"/>
                <a:cs typeface="MuseoModerno Medium" pitchFamily="34" charset="-120"/>
              </a:rPr>
              <a:t>MapReduce : Le </a:t>
            </a:r>
            <a:r>
              <a:rPr lang="en-US" sz="2086" dirty="0" err="1">
                <a:solidFill>
                  <a:srgbClr val="124E73"/>
                </a:solidFill>
                <a:latin typeface="MuseoModerno Medium" pitchFamily="34" charset="0"/>
                <a:ea typeface="MuseoModerno Medium" pitchFamily="34" charset="-122"/>
                <a:cs typeface="MuseoModerno Medium" pitchFamily="34" charset="-120"/>
              </a:rPr>
              <a:t>Modèle</a:t>
            </a:r>
            <a:r>
              <a:rPr lang="en-US" sz="2086" dirty="0">
                <a:solidFill>
                  <a:srgbClr val="124E73"/>
                </a:solidFill>
                <a:latin typeface="MuseoModerno Medium" pitchFamily="34" charset="0"/>
                <a:ea typeface="MuseoModerno Medium" pitchFamily="34" charset="-122"/>
                <a:cs typeface="MuseoModerno Medium" pitchFamily="34" charset="-120"/>
              </a:rPr>
              <a:t> de </a:t>
            </a:r>
            <a:r>
              <a:rPr lang="en-US" sz="2086" dirty="0" err="1">
                <a:solidFill>
                  <a:srgbClr val="124E73"/>
                </a:solidFill>
                <a:latin typeface="MuseoModerno Medium" pitchFamily="34" charset="0"/>
                <a:ea typeface="MuseoModerno Medium" pitchFamily="34" charset="-122"/>
                <a:cs typeface="MuseoModerno Medium" pitchFamily="34" charset="-120"/>
              </a:rPr>
              <a:t>Programmation</a:t>
            </a:r>
            <a:r>
              <a:rPr lang="en-US" sz="2086" dirty="0">
                <a:solidFill>
                  <a:srgbClr val="124E73"/>
                </a:solidFill>
                <a:latin typeface="MuseoModerno Medium" pitchFamily="34" charset="0"/>
                <a:ea typeface="MuseoModerno Medium" pitchFamily="34" charset="-122"/>
                <a:cs typeface="MuseoModerno Medium" pitchFamily="34" charset="-120"/>
              </a:rPr>
              <a:t> Hadoop</a:t>
            </a:r>
            <a:endParaRPr lang="en-US" sz="2086" dirty="0"/>
          </a:p>
        </p:txBody>
      </p:sp>
      <p:sp>
        <p:nvSpPr>
          <p:cNvPr id="15" name="Google Shape;619;p47">
            <a:extLst>
              <a:ext uri="{FF2B5EF4-FFF2-40B4-BE49-F238E27FC236}">
                <a16:creationId xmlns:a16="http://schemas.microsoft.com/office/drawing/2014/main" id="{D9DEC6E5-C4DF-7BB3-2E16-EA55D0A9B4A2}"/>
              </a:ext>
            </a:extLst>
          </p:cNvPr>
          <p:cNvSpPr txBox="1">
            <a:spLocks/>
          </p:cNvSpPr>
          <p:nvPr/>
        </p:nvSpPr>
        <p:spPr>
          <a:xfrm>
            <a:off x="505824" y="165391"/>
            <a:ext cx="7119600" cy="399152"/>
          </a:xfrm>
          <a:prstGeom prst="rect">
            <a:avLst/>
          </a:prstGeom>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3200" dirty="0">
                <a:latin typeface="Outfit" panose="020B0604020202020204" charset="0"/>
              </a:rPr>
              <a:t>03 Principaux composants de Hadoop</a:t>
            </a:r>
          </a:p>
        </p:txBody>
      </p:sp>
      <p:sp>
        <p:nvSpPr>
          <p:cNvPr id="16" name="Rectangle 15">
            <a:extLst>
              <a:ext uri="{FF2B5EF4-FFF2-40B4-BE49-F238E27FC236}">
                <a16:creationId xmlns:a16="http://schemas.microsoft.com/office/drawing/2014/main" id="{CE729F7B-115C-4E58-C15B-6A6C34F5C040}"/>
              </a:ext>
            </a:extLst>
          </p:cNvPr>
          <p:cNvSpPr/>
          <p:nvPr/>
        </p:nvSpPr>
        <p:spPr>
          <a:xfrm>
            <a:off x="8030817" y="4913906"/>
            <a:ext cx="1113183" cy="229594"/>
          </a:xfrm>
          <a:prstGeom prst="rect">
            <a:avLst/>
          </a:prstGeom>
          <a:solidFill>
            <a:srgbClr val="FFF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656"/>
          </a:p>
        </p:txBody>
      </p:sp>
      <p:sp>
        <p:nvSpPr>
          <p:cNvPr id="17" name="ZoneTexte 16">
            <a:extLst>
              <a:ext uri="{FF2B5EF4-FFF2-40B4-BE49-F238E27FC236}">
                <a16:creationId xmlns:a16="http://schemas.microsoft.com/office/drawing/2014/main" id="{96CBCC37-7D47-F663-4CAD-4F48B9D7D2DD}"/>
              </a:ext>
            </a:extLst>
          </p:cNvPr>
          <p:cNvSpPr txBox="1"/>
          <p:nvPr/>
        </p:nvSpPr>
        <p:spPr>
          <a:xfrm>
            <a:off x="8400651" y="4589502"/>
            <a:ext cx="743349" cy="553998"/>
          </a:xfrm>
          <a:prstGeom prst="rect">
            <a:avLst/>
          </a:prstGeom>
          <a:noFill/>
        </p:spPr>
        <p:txBody>
          <a:bodyPr wrap="square" rtlCol="0">
            <a:spAutoFit/>
          </a:bodyPr>
          <a:lstStyle/>
          <a:p>
            <a:r>
              <a:rPr lang="fr-FR" sz="3000" dirty="0">
                <a:latin typeface="DM Sans" pitchFamily="2" charset="0"/>
              </a:rPr>
              <a:t>12</a:t>
            </a:r>
          </a:p>
        </p:txBody>
      </p:sp>
      <p:pic>
        <p:nvPicPr>
          <p:cNvPr id="18" name="Image 17">
            <a:extLst>
              <a:ext uri="{FF2B5EF4-FFF2-40B4-BE49-F238E27FC236}">
                <a16:creationId xmlns:a16="http://schemas.microsoft.com/office/drawing/2014/main" id="{AC44168C-25C7-72C9-3DCF-A5FDAC12DB1F}"/>
              </a:ext>
            </a:extLst>
          </p:cNvPr>
          <p:cNvPicPr>
            <a:picLocks noChangeAspect="1"/>
          </p:cNvPicPr>
          <p:nvPr/>
        </p:nvPicPr>
        <p:blipFill>
          <a:blip r:embed="rId6"/>
          <a:srcRect r="31466"/>
          <a:stretch/>
        </p:blipFill>
        <p:spPr>
          <a:xfrm>
            <a:off x="9222062" y="1311188"/>
            <a:ext cx="5608184" cy="329089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94D9C-0263-B1CF-0B7C-F04C89352FD8}"/>
            </a:ext>
          </a:extLst>
        </p:cNvPr>
        <p:cNvGrpSpPr/>
        <p:nvPr/>
      </p:nvGrpSpPr>
      <p:grpSpPr>
        <a:xfrm>
          <a:off x="0" y="0"/>
          <a:ext cx="0" cy="0"/>
          <a:chOff x="0" y="0"/>
          <a:chExt cx="0" cy="0"/>
        </a:xfrm>
      </p:grpSpPr>
      <p:pic>
        <p:nvPicPr>
          <p:cNvPr id="4" name="Image 1" descr="preencoded.png">
            <a:extLst>
              <a:ext uri="{FF2B5EF4-FFF2-40B4-BE49-F238E27FC236}">
                <a16:creationId xmlns:a16="http://schemas.microsoft.com/office/drawing/2014/main" id="{65B473B7-5E11-62CB-5AAB-67206D0B1D33}"/>
              </a:ext>
            </a:extLst>
          </p:cNvPr>
          <p:cNvPicPr>
            <a:picLocks noChangeAspect="1"/>
          </p:cNvPicPr>
          <p:nvPr/>
        </p:nvPicPr>
        <p:blipFill>
          <a:blip r:embed="rId3"/>
          <a:stretch>
            <a:fillRect/>
          </a:stretch>
        </p:blipFill>
        <p:spPr>
          <a:xfrm>
            <a:off x="1287520" y="1351670"/>
            <a:ext cx="630000" cy="630000"/>
          </a:xfrm>
          <a:prstGeom prst="rect">
            <a:avLst/>
          </a:prstGeom>
        </p:spPr>
      </p:pic>
      <p:sp>
        <p:nvSpPr>
          <p:cNvPr id="5" name="Text 1">
            <a:extLst>
              <a:ext uri="{FF2B5EF4-FFF2-40B4-BE49-F238E27FC236}">
                <a16:creationId xmlns:a16="http://schemas.microsoft.com/office/drawing/2014/main" id="{EE703EFA-EAAA-0986-5E3C-E74DD55AEA03}"/>
              </a:ext>
            </a:extLst>
          </p:cNvPr>
          <p:cNvSpPr/>
          <p:nvPr/>
        </p:nvSpPr>
        <p:spPr>
          <a:xfrm>
            <a:off x="1287522" y="2078781"/>
            <a:ext cx="1074353" cy="166092"/>
          </a:xfrm>
          <a:prstGeom prst="rect">
            <a:avLst/>
          </a:prstGeom>
          <a:noFill/>
          <a:ln/>
        </p:spPr>
        <p:txBody>
          <a:bodyPr wrap="none" lIns="0" tIns="0" rIns="0" bIns="0" rtlCol="0" anchor="t"/>
          <a:lstStyle/>
          <a:p>
            <a:pPr>
              <a:lnSpc>
                <a:spcPts val="1289"/>
              </a:lnSpc>
            </a:pPr>
            <a:r>
              <a:rPr lang="en-US" sz="1800" dirty="0">
                <a:solidFill>
                  <a:srgbClr val="BDB50B"/>
                </a:solidFill>
                <a:latin typeface="DM Sans" pitchFamily="2" charset="0"/>
              </a:rPr>
              <a:t>Map</a:t>
            </a:r>
          </a:p>
        </p:txBody>
      </p:sp>
      <p:sp>
        <p:nvSpPr>
          <p:cNvPr id="6" name="Text 2">
            <a:extLst>
              <a:ext uri="{FF2B5EF4-FFF2-40B4-BE49-F238E27FC236}">
                <a16:creationId xmlns:a16="http://schemas.microsoft.com/office/drawing/2014/main" id="{2B16C3A7-13FC-7385-8553-36B7BCA072B9}"/>
              </a:ext>
            </a:extLst>
          </p:cNvPr>
          <p:cNvSpPr/>
          <p:nvPr/>
        </p:nvSpPr>
        <p:spPr>
          <a:xfrm>
            <a:off x="1287522" y="2308665"/>
            <a:ext cx="1511337" cy="1530995"/>
          </a:xfrm>
          <a:prstGeom prst="rect">
            <a:avLst/>
          </a:prstGeom>
          <a:noFill/>
          <a:ln/>
        </p:spPr>
        <p:txBody>
          <a:bodyPr wrap="square" lIns="0" tIns="0" rIns="0" bIns="0" rtlCol="0" anchor="t"/>
          <a:lstStyle/>
          <a:p>
            <a:pPr>
              <a:lnSpc>
                <a:spcPts val="1336"/>
              </a:lnSpc>
            </a:pPr>
            <a:r>
              <a:rPr lang="en-US" sz="1200" dirty="0">
                <a:solidFill>
                  <a:srgbClr val="2B4150"/>
                </a:solidFill>
                <a:latin typeface="DM Sans" pitchFamily="2" charset="0"/>
                <a:ea typeface="Source Sans Pro" pitchFamily="34" charset="-122"/>
              </a:rPr>
              <a:t>La phase de "Map" prend en entrée les données et les transforme en paires clé-valeur. Chaque tâche de "Map" est exécutée en parallèle sur différents nœuds du cluster.</a:t>
            </a:r>
          </a:p>
        </p:txBody>
      </p:sp>
      <p:sp>
        <p:nvSpPr>
          <p:cNvPr id="13" name="Text 0">
            <a:extLst>
              <a:ext uri="{FF2B5EF4-FFF2-40B4-BE49-F238E27FC236}">
                <a16:creationId xmlns:a16="http://schemas.microsoft.com/office/drawing/2014/main" id="{7757719F-0BC6-0F8B-1FD1-682DB9650E11}"/>
              </a:ext>
            </a:extLst>
          </p:cNvPr>
          <p:cNvSpPr/>
          <p:nvPr/>
        </p:nvSpPr>
        <p:spPr>
          <a:xfrm>
            <a:off x="1287522" y="645942"/>
            <a:ext cx="6337902" cy="298331"/>
          </a:xfrm>
          <a:prstGeom prst="rect">
            <a:avLst/>
          </a:prstGeom>
          <a:noFill/>
          <a:ln/>
        </p:spPr>
        <p:txBody>
          <a:bodyPr wrap="square" lIns="0" tIns="0" rIns="0" bIns="0" rtlCol="0" anchor="t"/>
          <a:lstStyle/>
          <a:p>
            <a:pPr>
              <a:lnSpc>
                <a:spcPts val="2602"/>
              </a:lnSpc>
            </a:pPr>
            <a:r>
              <a:rPr lang="en-US" sz="2086" dirty="0">
                <a:solidFill>
                  <a:srgbClr val="124E73"/>
                </a:solidFill>
                <a:latin typeface="MuseoModerno Medium" pitchFamily="34" charset="0"/>
                <a:ea typeface="MuseoModerno Medium" pitchFamily="34" charset="-122"/>
                <a:cs typeface="MuseoModerno Medium" pitchFamily="34" charset="-120"/>
              </a:rPr>
              <a:t>MapReduce : Le </a:t>
            </a:r>
            <a:r>
              <a:rPr lang="en-US" sz="2086" dirty="0" err="1">
                <a:solidFill>
                  <a:srgbClr val="124E73"/>
                </a:solidFill>
                <a:latin typeface="MuseoModerno Medium" pitchFamily="34" charset="0"/>
                <a:ea typeface="MuseoModerno Medium" pitchFamily="34" charset="-122"/>
                <a:cs typeface="MuseoModerno Medium" pitchFamily="34" charset="-120"/>
              </a:rPr>
              <a:t>Modèle</a:t>
            </a:r>
            <a:r>
              <a:rPr lang="en-US" sz="2086" dirty="0">
                <a:solidFill>
                  <a:srgbClr val="124E73"/>
                </a:solidFill>
                <a:latin typeface="MuseoModerno Medium" pitchFamily="34" charset="0"/>
                <a:ea typeface="MuseoModerno Medium" pitchFamily="34" charset="-122"/>
                <a:cs typeface="MuseoModerno Medium" pitchFamily="34" charset="-120"/>
              </a:rPr>
              <a:t> de </a:t>
            </a:r>
            <a:r>
              <a:rPr lang="en-US" sz="2086" dirty="0" err="1">
                <a:solidFill>
                  <a:srgbClr val="124E73"/>
                </a:solidFill>
                <a:latin typeface="MuseoModerno Medium" pitchFamily="34" charset="0"/>
                <a:ea typeface="MuseoModerno Medium" pitchFamily="34" charset="-122"/>
                <a:cs typeface="MuseoModerno Medium" pitchFamily="34" charset="-120"/>
              </a:rPr>
              <a:t>Programmation</a:t>
            </a:r>
            <a:r>
              <a:rPr lang="en-US" sz="2086" dirty="0">
                <a:solidFill>
                  <a:srgbClr val="124E73"/>
                </a:solidFill>
                <a:latin typeface="MuseoModerno Medium" pitchFamily="34" charset="0"/>
                <a:ea typeface="MuseoModerno Medium" pitchFamily="34" charset="-122"/>
                <a:cs typeface="MuseoModerno Medium" pitchFamily="34" charset="-120"/>
              </a:rPr>
              <a:t> Hadoop</a:t>
            </a:r>
            <a:endParaRPr lang="en-US" sz="2086" dirty="0"/>
          </a:p>
        </p:txBody>
      </p:sp>
      <p:sp>
        <p:nvSpPr>
          <p:cNvPr id="15" name="Google Shape;619;p47">
            <a:extLst>
              <a:ext uri="{FF2B5EF4-FFF2-40B4-BE49-F238E27FC236}">
                <a16:creationId xmlns:a16="http://schemas.microsoft.com/office/drawing/2014/main" id="{EB6697E1-5244-5E93-221D-7FC4A3874FD3}"/>
              </a:ext>
            </a:extLst>
          </p:cNvPr>
          <p:cNvSpPr txBox="1">
            <a:spLocks/>
          </p:cNvSpPr>
          <p:nvPr/>
        </p:nvSpPr>
        <p:spPr>
          <a:xfrm>
            <a:off x="505824" y="165391"/>
            <a:ext cx="7119600" cy="399152"/>
          </a:xfrm>
          <a:prstGeom prst="rect">
            <a:avLst/>
          </a:prstGeom>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3200" dirty="0">
                <a:latin typeface="Outfit" panose="020B0604020202020204" charset="0"/>
              </a:rPr>
              <a:t>03 Principaux composants de Hadoop</a:t>
            </a:r>
          </a:p>
        </p:txBody>
      </p:sp>
      <p:sp>
        <p:nvSpPr>
          <p:cNvPr id="16" name="Rectangle 15">
            <a:extLst>
              <a:ext uri="{FF2B5EF4-FFF2-40B4-BE49-F238E27FC236}">
                <a16:creationId xmlns:a16="http://schemas.microsoft.com/office/drawing/2014/main" id="{4B4E3AEB-FE2B-CD88-0F94-B6AB91F1B67C}"/>
              </a:ext>
            </a:extLst>
          </p:cNvPr>
          <p:cNvSpPr/>
          <p:nvPr/>
        </p:nvSpPr>
        <p:spPr>
          <a:xfrm>
            <a:off x="8030817" y="4913906"/>
            <a:ext cx="1113183" cy="229594"/>
          </a:xfrm>
          <a:prstGeom prst="rect">
            <a:avLst/>
          </a:prstGeom>
          <a:solidFill>
            <a:srgbClr val="FFF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656"/>
          </a:p>
        </p:txBody>
      </p:sp>
      <p:pic>
        <p:nvPicPr>
          <p:cNvPr id="14" name="Image 2" descr="preencoded.png">
            <a:extLst>
              <a:ext uri="{FF2B5EF4-FFF2-40B4-BE49-F238E27FC236}">
                <a16:creationId xmlns:a16="http://schemas.microsoft.com/office/drawing/2014/main" id="{D099E92F-7116-D2E6-0E47-7E4F73C4AC27}"/>
              </a:ext>
            </a:extLst>
          </p:cNvPr>
          <p:cNvPicPr>
            <a:picLocks noChangeAspect="1"/>
          </p:cNvPicPr>
          <p:nvPr/>
        </p:nvPicPr>
        <p:blipFill>
          <a:blip r:embed="rId4"/>
          <a:stretch>
            <a:fillRect/>
          </a:stretch>
        </p:blipFill>
        <p:spPr>
          <a:xfrm>
            <a:off x="3341014" y="1290116"/>
            <a:ext cx="630000" cy="630000"/>
          </a:xfrm>
          <a:prstGeom prst="rect">
            <a:avLst/>
          </a:prstGeom>
        </p:spPr>
      </p:pic>
      <p:sp>
        <p:nvSpPr>
          <p:cNvPr id="17" name="Text 3">
            <a:extLst>
              <a:ext uri="{FF2B5EF4-FFF2-40B4-BE49-F238E27FC236}">
                <a16:creationId xmlns:a16="http://schemas.microsoft.com/office/drawing/2014/main" id="{F8BFF871-1C9C-BE09-AC55-E1A012FE74AC}"/>
              </a:ext>
            </a:extLst>
          </p:cNvPr>
          <p:cNvSpPr/>
          <p:nvPr/>
        </p:nvSpPr>
        <p:spPr>
          <a:xfrm>
            <a:off x="3341013" y="2078781"/>
            <a:ext cx="1074409" cy="166092"/>
          </a:xfrm>
          <a:prstGeom prst="rect">
            <a:avLst/>
          </a:prstGeom>
          <a:noFill/>
          <a:ln/>
        </p:spPr>
        <p:txBody>
          <a:bodyPr wrap="none" lIns="0" tIns="0" rIns="0" bIns="0" rtlCol="0" anchor="t"/>
          <a:lstStyle/>
          <a:p>
            <a:pPr>
              <a:lnSpc>
                <a:spcPts val="1289"/>
              </a:lnSpc>
            </a:pPr>
            <a:r>
              <a:rPr lang="en-US" sz="1800" dirty="0">
                <a:solidFill>
                  <a:srgbClr val="BDB50B"/>
                </a:solidFill>
                <a:latin typeface="DM Sans" pitchFamily="2" charset="0"/>
              </a:rPr>
              <a:t>Shuffle</a:t>
            </a:r>
          </a:p>
        </p:txBody>
      </p:sp>
      <p:sp>
        <p:nvSpPr>
          <p:cNvPr id="18" name="Text 4">
            <a:extLst>
              <a:ext uri="{FF2B5EF4-FFF2-40B4-BE49-F238E27FC236}">
                <a16:creationId xmlns:a16="http://schemas.microsoft.com/office/drawing/2014/main" id="{AC3877C2-89A7-603B-EFA7-36FF3ED6513A}"/>
              </a:ext>
            </a:extLst>
          </p:cNvPr>
          <p:cNvSpPr/>
          <p:nvPr/>
        </p:nvSpPr>
        <p:spPr>
          <a:xfrm>
            <a:off x="3341013" y="2308665"/>
            <a:ext cx="1530000" cy="1190774"/>
          </a:xfrm>
          <a:prstGeom prst="rect">
            <a:avLst/>
          </a:prstGeom>
          <a:noFill/>
          <a:ln/>
        </p:spPr>
        <p:txBody>
          <a:bodyPr wrap="square" lIns="0" tIns="0" rIns="0" bIns="0" rtlCol="0" anchor="t"/>
          <a:lstStyle/>
          <a:p>
            <a:pPr>
              <a:lnSpc>
                <a:spcPts val="1336"/>
              </a:lnSpc>
            </a:pPr>
            <a:r>
              <a:rPr lang="en-US" sz="1200" dirty="0">
                <a:solidFill>
                  <a:srgbClr val="2B4150"/>
                </a:solidFill>
                <a:latin typeface="DM Sans" pitchFamily="2" charset="0"/>
                <a:ea typeface="Source Sans Pro" pitchFamily="34" charset="-122"/>
              </a:rPr>
              <a:t>La phase de "Shuffle" regroupe les paires clé-valeur par clé, en les envoyant aux nœuds qui exécuteront la phase de "Reduce" pour chaque </a:t>
            </a:r>
            <a:r>
              <a:rPr lang="en-US" sz="1200" dirty="0" err="1">
                <a:solidFill>
                  <a:srgbClr val="2B4150"/>
                </a:solidFill>
                <a:latin typeface="DM Sans" pitchFamily="2" charset="0"/>
                <a:ea typeface="Source Sans Pro" pitchFamily="34" charset="-122"/>
              </a:rPr>
              <a:t>clé</a:t>
            </a:r>
            <a:r>
              <a:rPr lang="en-US" sz="1200" dirty="0">
                <a:solidFill>
                  <a:srgbClr val="2B4150"/>
                </a:solidFill>
                <a:latin typeface="DM Sans" pitchFamily="2" charset="0"/>
                <a:ea typeface="Source Sans Pro" pitchFamily="34" charset="-122"/>
              </a:rPr>
              <a:t>.</a:t>
            </a:r>
          </a:p>
        </p:txBody>
      </p:sp>
      <p:sp>
        <p:nvSpPr>
          <p:cNvPr id="19" name="Rectangle 18">
            <a:extLst>
              <a:ext uri="{FF2B5EF4-FFF2-40B4-BE49-F238E27FC236}">
                <a16:creationId xmlns:a16="http://schemas.microsoft.com/office/drawing/2014/main" id="{EE850773-6881-AB38-6B0D-2AEC32F87BCD}"/>
              </a:ext>
            </a:extLst>
          </p:cNvPr>
          <p:cNvSpPr/>
          <p:nvPr/>
        </p:nvSpPr>
        <p:spPr>
          <a:xfrm>
            <a:off x="3191927" y="1351669"/>
            <a:ext cx="45719" cy="3240000"/>
          </a:xfrm>
          <a:prstGeom prst="rect">
            <a:avLst/>
          </a:prstGeom>
          <a:solidFill>
            <a:srgbClr val="FFFCF5"/>
          </a:solidFill>
          <a:ln>
            <a:solidFill>
              <a:srgbClr val="BDB50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ZoneTexte 20">
            <a:extLst>
              <a:ext uri="{FF2B5EF4-FFF2-40B4-BE49-F238E27FC236}">
                <a16:creationId xmlns:a16="http://schemas.microsoft.com/office/drawing/2014/main" id="{696825F0-3E3F-8504-00DD-A802FBCC385A}"/>
              </a:ext>
            </a:extLst>
          </p:cNvPr>
          <p:cNvSpPr txBox="1"/>
          <p:nvPr/>
        </p:nvSpPr>
        <p:spPr>
          <a:xfrm>
            <a:off x="8400651" y="4589502"/>
            <a:ext cx="743349" cy="553998"/>
          </a:xfrm>
          <a:prstGeom prst="rect">
            <a:avLst/>
          </a:prstGeom>
          <a:noFill/>
        </p:spPr>
        <p:txBody>
          <a:bodyPr wrap="square" rtlCol="0">
            <a:spAutoFit/>
          </a:bodyPr>
          <a:lstStyle/>
          <a:p>
            <a:r>
              <a:rPr lang="fr-FR" sz="3000" dirty="0">
                <a:latin typeface="DM Sans" pitchFamily="2" charset="0"/>
              </a:rPr>
              <a:t>12</a:t>
            </a:r>
          </a:p>
        </p:txBody>
      </p:sp>
      <p:pic>
        <p:nvPicPr>
          <p:cNvPr id="23" name="Image 22">
            <a:extLst>
              <a:ext uri="{FF2B5EF4-FFF2-40B4-BE49-F238E27FC236}">
                <a16:creationId xmlns:a16="http://schemas.microsoft.com/office/drawing/2014/main" id="{A7575230-987F-BF99-F3A5-AF9E97233EDC}"/>
              </a:ext>
            </a:extLst>
          </p:cNvPr>
          <p:cNvPicPr>
            <a:picLocks noChangeAspect="1"/>
          </p:cNvPicPr>
          <p:nvPr/>
        </p:nvPicPr>
        <p:blipFill>
          <a:blip r:embed="rId5"/>
          <a:srcRect r="31466"/>
          <a:stretch/>
        </p:blipFill>
        <p:spPr>
          <a:xfrm>
            <a:off x="3341014" y="1298611"/>
            <a:ext cx="5608184" cy="3290891"/>
          </a:xfrm>
          <a:prstGeom prst="rect">
            <a:avLst/>
          </a:prstGeom>
        </p:spPr>
      </p:pic>
      <p:pic>
        <p:nvPicPr>
          <p:cNvPr id="25" name="Image 24">
            <a:extLst>
              <a:ext uri="{FF2B5EF4-FFF2-40B4-BE49-F238E27FC236}">
                <a16:creationId xmlns:a16="http://schemas.microsoft.com/office/drawing/2014/main" id="{0E5CB82E-9E10-A586-09AE-29BA50D49331}"/>
              </a:ext>
            </a:extLst>
          </p:cNvPr>
          <p:cNvPicPr>
            <a:picLocks noChangeAspect="1"/>
          </p:cNvPicPr>
          <p:nvPr/>
        </p:nvPicPr>
        <p:blipFill>
          <a:blip r:embed="rId6"/>
          <a:srcRect r="16710"/>
          <a:stretch/>
        </p:blipFill>
        <p:spPr>
          <a:xfrm>
            <a:off x="3341013" y="1290116"/>
            <a:ext cx="5608184" cy="3290890"/>
          </a:xfrm>
          <a:prstGeom prst="rect">
            <a:avLst/>
          </a:prstGeom>
        </p:spPr>
      </p:pic>
      <p:pic>
        <p:nvPicPr>
          <p:cNvPr id="26" name="Image 25">
            <a:extLst>
              <a:ext uri="{FF2B5EF4-FFF2-40B4-BE49-F238E27FC236}">
                <a16:creationId xmlns:a16="http://schemas.microsoft.com/office/drawing/2014/main" id="{38E5CA9F-3760-54D4-30F2-22703BE635F6}"/>
              </a:ext>
            </a:extLst>
          </p:cNvPr>
          <p:cNvPicPr>
            <a:picLocks noChangeAspect="1"/>
          </p:cNvPicPr>
          <p:nvPr/>
        </p:nvPicPr>
        <p:blipFill>
          <a:blip r:embed="rId7"/>
          <a:stretch>
            <a:fillRect/>
          </a:stretch>
        </p:blipFill>
        <p:spPr>
          <a:xfrm>
            <a:off x="9204918" y="1290116"/>
            <a:ext cx="5620534" cy="1530994"/>
          </a:xfrm>
          <a:prstGeom prst="rect">
            <a:avLst/>
          </a:prstGeom>
        </p:spPr>
      </p:pic>
    </p:spTree>
    <p:extLst>
      <p:ext uri="{BB962C8B-B14F-4D97-AF65-F5344CB8AC3E}">
        <p14:creationId xmlns:p14="http://schemas.microsoft.com/office/powerpoint/2010/main" val="15990592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7"/>
                                        </p:tgtEl>
                                      </p:cBhvr>
                                    </p:animEffect>
                                    <p:set>
                                      <p:cBhvr>
                                        <p:cTn id="10" dur="1" fill="hold">
                                          <p:stCondLst>
                                            <p:cond delay="499"/>
                                          </p:stCondLst>
                                        </p:cTn>
                                        <p:tgtEl>
                                          <p:spTgt spid="17"/>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8"/>
                                        </p:tgtEl>
                                      </p:cBhvr>
                                    </p:animEffect>
                                    <p:set>
                                      <p:cBhvr>
                                        <p:cTn id="13" dur="1" fill="hold">
                                          <p:stCondLst>
                                            <p:cond delay="499"/>
                                          </p:stCondLst>
                                        </p:cTn>
                                        <p:tgtEl>
                                          <p:spTgt spid="18"/>
                                        </p:tgtEl>
                                        <p:attrNameLst>
                                          <p:attrName>style.visibility</p:attrName>
                                        </p:attrNameLst>
                                      </p:cBhvr>
                                      <p:to>
                                        <p:strVal val="hidden"/>
                                      </p:to>
                                    </p:set>
                                  </p:childTnLst>
                                </p:cTn>
                              </p:par>
                              <p:par>
                                <p:cTn id="14" presetID="1" presetClass="entr" presetSubtype="0" fill="hold" grpId="1" nodeType="with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par>
                                <p:cTn id="16" presetID="1" presetClass="entr" presetSubtype="0" fill="hold" grpId="1" nodeType="withEffect">
                                  <p:stCondLst>
                                    <p:cond delay="0"/>
                                  </p:stCondLst>
                                  <p:childTnLst>
                                    <p:set>
                                      <p:cBhvr>
                                        <p:cTn id="17" dur="1" fill="hold">
                                          <p:stCondLst>
                                            <p:cond delay="0"/>
                                          </p:stCondLst>
                                        </p:cTn>
                                        <p:tgtEl>
                                          <p:spTgt spid="1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3"/>
                                        </p:tgtEl>
                                      </p:cBhvr>
                                    </p:animEffect>
                                    <p:set>
                                      <p:cBhvr>
                                        <p:cTn id="22" dur="1" fill="hold">
                                          <p:stCondLst>
                                            <p:cond delay="499"/>
                                          </p:stCondLst>
                                        </p:cTn>
                                        <p:tgtEl>
                                          <p:spTgt spid="23"/>
                                        </p:tgtEl>
                                        <p:attrNameLst>
                                          <p:attrName>style.visibility</p:attrName>
                                        </p:attrNameLst>
                                      </p:cBhvr>
                                      <p:to>
                                        <p:strVal val="hidden"/>
                                      </p:to>
                                    </p:set>
                                  </p:childTnLst>
                                </p:cTn>
                              </p:par>
                            </p:childTnLst>
                          </p:cTn>
                        </p:par>
                        <p:par>
                          <p:cTn id="23" fill="hold">
                            <p:stCondLst>
                              <p:cond delay="500"/>
                            </p:stCondLst>
                            <p:childTnLst>
                              <p:par>
                                <p:cTn id="24" presetID="1" presetClass="entr" presetSubtype="0" fill="hold" nodeType="afterEffect">
                                  <p:stCondLst>
                                    <p:cond delay="0"/>
                                  </p:stCondLst>
                                  <p:childTnLst>
                                    <p:set>
                                      <p:cBhvr>
                                        <p:cTn id="25" dur="1" fill="hold">
                                          <p:stCondLst>
                                            <p:cond delay="0"/>
                                          </p:stCondLst>
                                        </p:cTn>
                                        <p:tgtEl>
                                          <p:spTgt spid="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BEC019-F18B-2A91-CC7E-FF89CD32A299}"/>
            </a:ext>
          </a:extLst>
        </p:cNvPr>
        <p:cNvGrpSpPr/>
        <p:nvPr/>
      </p:nvGrpSpPr>
      <p:grpSpPr>
        <a:xfrm>
          <a:off x="0" y="0"/>
          <a:ext cx="0" cy="0"/>
          <a:chOff x="0" y="0"/>
          <a:chExt cx="0" cy="0"/>
        </a:xfrm>
      </p:grpSpPr>
      <p:sp>
        <p:nvSpPr>
          <p:cNvPr id="13" name="Text 0">
            <a:extLst>
              <a:ext uri="{FF2B5EF4-FFF2-40B4-BE49-F238E27FC236}">
                <a16:creationId xmlns:a16="http://schemas.microsoft.com/office/drawing/2014/main" id="{2A4BEC20-4C2D-C9C1-4194-06B485A8A854}"/>
              </a:ext>
            </a:extLst>
          </p:cNvPr>
          <p:cNvSpPr/>
          <p:nvPr/>
        </p:nvSpPr>
        <p:spPr>
          <a:xfrm>
            <a:off x="1287522" y="645942"/>
            <a:ext cx="6337902" cy="298331"/>
          </a:xfrm>
          <a:prstGeom prst="rect">
            <a:avLst/>
          </a:prstGeom>
          <a:noFill/>
          <a:ln/>
        </p:spPr>
        <p:txBody>
          <a:bodyPr wrap="square" lIns="0" tIns="0" rIns="0" bIns="0" rtlCol="0" anchor="t"/>
          <a:lstStyle/>
          <a:p>
            <a:pPr>
              <a:lnSpc>
                <a:spcPts val="2602"/>
              </a:lnSpc>
            </a:pPr>
            <a:r>
              <a:rPr lang="en-US" sz="2086" dirty="0">
                <a:solidFill>
                  <a:srgbClr val="124E73"/>
                </a:solidFill>
                <a:latin typeface="MuseoModerno Medium" pitchFamily="34" charset="0"/>
                <a:ea typeface="MuseoModerno Medium" pitchFamily="34" charset="-122"/>
                <a:cs typeface="MuseoModerno Medium" pitchFamily="34" charset="-120"/>
              </a:rPr>
              <a:t>MapReduce : Le </a:t>
            </a:r>
            <a:r>
              <a:rPr lang="en-US" sz="2086" dirty="0" err="1">
                <a:solidFill>
                  <a:srgbClr val="124E73"/>
                </a:solidFill>
                <a:latin typeface="MuseoModerno Medium" pitchFamily="34" charset="0"/>
                <a:ea typeface="MuseoModerno Medium" pitchFamily="34" charset="-122"/>
                <a:cs typeface="MuseoModerno Medium" pitchFamily="34" charset="-120"/>
              </a:rPr>
              <a:t>Modèle</a:t>
            </a:r>
            <a:r>
              <a:rPr lang="en-US" sz="2086" dirty="0">
                <a:solidFill>
                  <a:srgbClr val="124E73"/>
                </a:solidFill>
                <a:latin typeface="MuseoModerno Medium" pitchFamily="34" charset="0"/>
                <a:ea typeface="MuseoModerno Medium" pitchFamily="34" charset="-122"/>
                <a:cs typeface="MuseoModerno Medium" pitchFamily="34" charset="-120"/>
              </a:rPr>
              <a:t> de </a:t>
            </a:r>
            <a:r>
              <a:rPr lang="en-US" sz="2086" dirty="0" err="1">
                <a:solidFill>
                  <a:srgbClr val="124E73"/>
                </a:solidFill>
                <a:latin typeface="MuseoModerno Medium" pitchFamily="34" charset="0"/>
                <a:ea typeface="MuseoModerno Medium" pitchFamily="34" charset="-122"/>
                <a:cs typeface="MuseoModerno Medium" pitchFamily="34" charset="-120"/>
              </a:rPr>
              <a:t>Programmation</a:t>
            </a:r>
            <a:r>
              <a:rPr lang="en-US" sz="2086" dirty="0">
                <a:solidFill>
                  <a:srgbClr val="124E73"/>
                </a:solidFill>
                <a:latin typeface="MuseoModerno Medium" pitchFamily="34" charset="0"/>
                <a:ea typeface="MuseoModerno Medium" pitchFamily="34" charset="-122"/>
                <a:cs typeface="MuseoModerno Medium" pitchFamily="34" charset="-120"/>
              </a:rPr>
              <a:t> Hadoop</a:t>
            </a:r>
            <a:endParaRPr lang="en-US" sz="2086" dirty="0"/>
          </a:p>
        </p:txBody>
      </p:sp>
      <p:sp>
        <p:nvSpPr>
          <p:cNvPr id="15" name="Google Shape;619;p47">
            <a:extLst>
              <a:ext uri="{FF2B5EF4-FFF2-40B4-BE49-F238E27FC236}">
                <a16:creationId xmlns:a16="http://schemas.microsoft.com/office/drawing/2014/main" id="{924710C6-BE44-50C9-78ED-24CE93AE2856}"/>
              </a:ext>
            </a:extLst>
          </p:cNvPr>
          <p:cNvSpPr txBox="1">
            <a:spLocks/>
          </p:cNvSpPr>
          <p:nvPr/>
        </p:nvSpPr>
        <p:spPr>
          <a:xfrm>
            <a:off x="505824" y="165391"/>
            <a:ext cx="7119600" cy="399152"/>
          </a:xfrm>
          <a:prstGeom prst="rect">
            <a:avLst/>
          </a:prstGeom>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3200" dirty="0">
                <a:latin typeface="Outfit" panose="020B0604020202020204" charset="0"/>
              </a:rPr>
              <a:t>03 Principaux composants de Hadoop</a:t>
            </a:r>
          </a:p>
        </p:txBody>
      </p:sp>
      <p:sp>
        <p:nvSpPr>
          <p:cNvPr id="16" name="Rectangle 15">
            <a:extLst>
              <a:ext uri="{FF2B5EF4-FFF2-40B4-BE49-F238E27FC236}">
                <a16:creationId xmlns:a16="http://schemas.microsoft.com/office/drawing/2014/main" id="{26F68590-FE16-7824-11DC-F5E97AC021A9}"/>
              </a:ext>
            </a:extLst>
          </p:cNvPr>
          <p:cNvSpPr/>
          <p:nvPr/>
        </p:nvSpPr>
        <p:spPr>
          <a:xfrm>
            <a:off x="8030817" y="4913906"/>
            <a:ext cx="1113183" cy="229594"/>
          </a:xfrm>
          <a:prstGeom prst="rect">
            <a:avLst/>
          </a:prstGeom>
          <a:solidFill>
            <a:srgbClr val="FFF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656"/>
          </a:p>
        </p:txBody>
      </p:sp>
      <p:sp>
        <p:nvSpPr>
          <p:cNvPr id="3" name="Rectangle 2">
            <a:extLst>
              <a:ext uri="{FF2B5EF4-FFF2-40B4-BE49-F238E27FC236}">
                <a16:creationId xmlns:a16="http://schemas.microsoft.com/office/drawing/2014/main" id="{930286DB-1093-40AD-24F4-E916739A481F}"/>
              </a:ext>
            </a:extLst>
          </p:cNvPr>
          <p:cNvSpPr/>
          <p:nvPr/>
        </p:nvSpPr>
        <p:spPr>
          <a:xfrm>
            <a:off x="3191927" y="1351669"/>
            <a:ext cx="45719" cy="3240000"/>
          </a:xfrm>
          <a:prstGeom prst="rect">
            <a:avLst/>
          </a:prstGeom>
          <a:solidFill>
            <a:srgbClr val="FFFCF5"/>
          </a:solidFill>
          <a:ln>
            <a:solidFill>
              <a:srgbClr val="BDB50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2" descr="preencoded.png">
            <a:extLst>
              <a:ext uri="{FF2B5EF4-FFF2-40B4-BE49-F238E27FC236}">
                <a16:creationId xmlns:a16="http://schemas.microsoft.com/office/drawing/2014/main" id="{DCF33B61-EACF-00F0-B3DF-223DE9D5BD1B}"/>
              </a:ext>
            </a:extLst>
          </p:cNvPr>
          <p:cNvPicPr>
            <a:picLocks noChangeAspect="1"/>
          </p:cNvPicPr>
          <p:nvPr/>
        </p:nvPicPr>
        <p:blipFill>
          <a:blip r:embed="rId3"/>
          <a:stretch>
            <a:fillRect/>
          </a:stretch>
        </p:blipFill>
        <p:spPr>
          <a:xfrm>
            <a:off x="1287523" y="1351669"/>
            <a:ext cx="630000" cy="630000"/>
          </a:xfrm>
          <a:prstGeom prst="rect">
            <a:avLst/>
          </a:prstGeom>
        </p:spPr>
      </p:pic>
      <p:sp>
        <p:nvSpPr>
          <p:cNvPr id="17" name="Text 3">
            <a:extLst>
              <a:ext uri="{FF2B5EF4-FFF2-40B4-BE49-F238E27FC236}">
                <a16:creationId xmlns:a16="http://schemas.microsoft.com/office/drawing/2014/main" id="{1CB6B4E1-5E08-290E-3257-F66AA6217992}"/>
              </a:ext>
            </a:extLst>
          </p:cNvPr>
          <p:cNvSpPr/>
          <p:nvPr/>
        </p:nvSpPr>
        <p:spPr>
          <a:xfrm>
            <a:off x="1287522" y="2140334"/>
            <a:ext cx="1074409" cy="166092"/>
          </a:xfrm>
          <a:prstGeom prst="rect">
            <a:avLst/>
          </a:prstGeom>
          <a:noFill/>
          <a:ln/>
        </p:spPr>
        <p:txBody>
          <a:bodyPr wrap="none" lIns="0" tIns="0" rIns="0" bIns="0" rtlCol="0" anchor="t"/>
          <a:lstStyle/>
          <a:p>
            <a:pPr>
              <a:lnSpc>
                <a:spcPts val="1289"/>
              </a:lnSpc>
            </a:pPr>
            <a:r>
              <a:rPr lang="en-US" sz="1800" dirty="0">
                <a:solidFill>
                  <a:srgbClr val="BDB50B"/>
                </a:solidFill>
                <a:latin typeface="DM Sans" pitchFamily="2" charset="0"/>
              </a:rPr>
              <a:t>Shuffle</a:t>
            </a:r>
          </a:p>
        </p:txBody>
      </p:sp>
      <p:sp>
        <p:nvSpPr>
          <p:cNvPr id="18" name="Text 4">
            <a:extLst>
              <a:ext uri="{FF2B5EF4-FFF2-40B4-BE49-F238E27FC236}">
                <a16:creationId xmlns:a16="http://schemas.microsoft.com/office/drawing/2014/main" id="{2D035B9A-7852-F609-E102-DD4FF6F8A394}"/>
              </a:ext>
            </a:extLst>
          </p:cNvPr>
          <p:cNvSpPr/>
          <p:nvPr/>
        </p:nvSpPr>
        <p:spPr>
          <a:xfrm>
            <a:off x="1287522" y="2370218"/>
            <a:ext cx="1530000" cy="1190774"/>
          </a:xfrm>
          <a:prstGeom prst="rect">
            <a:avLst/>
          </a:prstGeom>
          <a:noFill/>
          <a:ln/>
        </p:spPr>
        <p:txBody>
          <a:bodyPr wrap="square" lIns="0" tIns="0" rIns="0" bIns="0" rtlCol="0" anchor="t"/>
          <a:lstStyle/>
          <a:p>
            <a:pPr>
              <a:lnSpc>
                <a:spcPts val="1336"/>
              </a:lnSpc>
            </a:pPr>
            <a:r>
              <a:rPr lang="en-US" sz="1200" dirty="0">
                <a:solidFill>
                  <a:srgbClr val="2B4150"/>
                </a:solidFill>
                <a:latin typeface="DM Sans" pitchFamily="2" charset="0"/>
                <a:ea typeface="Source Sans Pro" pitchFamily="34" charset="-122"/>
              </a:rPr>
              <a:t>La phase de "Shuffle" regroupe les paires clé-valeur par clé, en les envoyant aux nœuds qui exécuteront la phase de "Reduce" pour chaque </a:t>
            </a:r>
            <a:r>
              <a:rPr lang="en-US" sz="1200" dirty="0" err="1">
                <a:solidFill>
                  <a:srgbClr val="2B4150"/>
                </a:solidFill>
                <a:latin typeface="DM Sans" pitchFamily="2" charset="0"/>
                <a:ea typeface="Source Sans Pro" pitchFamily="34" charset="-122"/>
              </a:rPr>
              <a:t>clé</a:t>
            </a:r>
            <a:r>
              <a:rPr lang="en-US" sz="1200" dirty="0">
                <a:solidFill>
                  <a:srgbClr val="2B4150"/>
                </a:solidFill>
                <a:latin typeface="DM Sans" pitchFamily="2" charset="0"/>
                <a:ea typeface="Source Sans Pro" pitchFamily="34" charset="-122"/>
              </a:rPr>
              <a:t>.</a:t>
            </a:r>
          </a:p>
        </p:txBody>
      </p:sp>
      <p:pic>
        <p:nvPicPr>
          <p:cNvPr id="2" name="Image 3" descr="preencoded.png">
            <a:extLst>
              <a:ext uri="{FF2B5EF4-FFF2-40B4-BE49-F238E27FC236}">
                <a16:creationId xmlns:a16="http://schemas.microsoft.com/office/drawing/2014/main" id="{208AB2F1-1A08-B9DE-30C3-EE3E6B1B4531}"/>
              </a:ext>
            </a:extLst>
          </p:cNvPr>
          <p:cNvPicPr>
            <a:picLocks noChangeAspect="1"/>
          </p:cNvPicPr>
          <p:nvPr/>
        </p:nvPicPr>
        <p:blipFill>
          <a:blip r:embed="rId4"/>
          <a:stretch>
            <a:fillRect/>
          </a:stretch>
        </p:blipFill>
        <p:spPr>
          <a:xfrm>
            <a:off x="3341013" y="1295020"/>
            <a:ext cx="630000" cy="630000"/>
          </a:xfrm>
          <a:prstGeom prst="rect">
            <a:avLst/>
          </a:prstGeom>
        </p:spPr>
      </p:pic>
      <p:sp>
        <p:nvSpPr>
          <p:cNvPr id="7" name="Text 5">
            <a:extLst>
              <a:ext uri="{FF2B5EF4-FFF2-40B4-BE49-F238E27FC236}">
                <a16:creationId xmlns:a16="http://schemas.microsoft.com/office/drawing/2014/main" id="{9706A792-8218-AA98-BD50-EAB896C2EFF3}"/>
              </a:ext>
            </a:extLst>
          </p:cNvPr>
          <p:cNvSpPr/>
          <p:nvPr/>
        </p:nvSpPr>
        <p:spPr>
          <a:xfrm>
            <a:off x="3341066" y="2015171"/>
            <a:ext cx="1074353" cy="166092"/>
          </a:xfrm>
          <a:prstGeom prst="rect">
            <a:avLst/>
          </a:prstGeom>
          <a:noFill/>
          <a:ln/>
        </p:spPr>
        <p:txBody>
          <a:bodyPr wrap="none" lIns="0" tIns="0" rIns="0" bIns="0" rtlCol="0" anchor="t"/>
          <a:lstStyle/>
          <a:p>
            <a:pPr>
              <a:lnSpc>
                <a:spcPts val="1289"/>
              </a:lnSpc>
            </a:pPr>
            <a:r>
              <a:rPr lang="en-US" sz="1800" dirty="0">
                <a:solidFill>
                  <a:srgbClr val="BDB50B"/>
                </a:solidFill>
                <a:latin typeface="DM Sans" pitchFamily="2" charset="0"/>
              </a:rPr>
              <a:t>Reduce</a:t>
            </a:r>
          </a:p>
        </p:txBody>
      </p:sp>
      <p:sp>
        <p:nvSpPr>
          <p:cNvPr id="8" name="Text 6">
            <a:extLst>
              <a:ext uri="{FF2B5EF4-FFF2-40B4-BE49-F238E27FC236}">
                <a16:creationId xmlns:a16="http://schemas.microsoft.com/office/drawing/2014/main" id="{B9E4B897-E4CB-BE00-8422-CECD6056466D}"/>
              </a:ext>
            </a:extLst>
          </p:cNvPr>
          <p:cNvSpPr/>
          <p:nvPr/>
        </p:nvSpPr>
        <p:spPr>
          <a:xfrm>
            <a:off x="3341066" y="2245055"/>
            <a:ext cx="1530000" cy="1530995"/>
          </a:xfrm>
          <a:prstGeom prst="rect">
            <a:avLst/>
          </a:prstGeom>
          <a:noFill/>
          <a:ln/>
        </p:spPr>
        <p:txBody>
          <a:bodyPr wrap="square" lIns="0" tIns="0" rIns="0" bIns="0" rtlCol="0" anchor="t"/>
          <a:lstStyle/>
          <a:p>
            <a:pPr>
              <a:lnSpc>
                <a:spcPts val="1336"/>
              </a:lnSpc>
            </a:pPr>
            <a:r>
              <a:rPr lang="en-US" sz="1200" dirty="0">
                <a:solidFill>
                  <a:srgbClr val="2B4150"/>
                </a:solidFill>
                <a:latin typeface="DM Sans" pitchFamily="2" charset="0"/>
                <a:ea typeface="Source Sans Pro" pitchFamily="34" charset="-122"/>
              </a:rPr>
              <a:t>La phase de "Reduce" prend en entrée les paires clé-valeur regroupées et effectue une agrégation pour produire le résultat final. Chaque tâche de "Reduce" est exécutée en </a:t>
            </a:r>
            <a:r>
              <a:rPr lang="en-US" sz="1200" dirty="0" err="1">
                <a:solidFill>
                  <a:srgbClr val="2B4150"/>
                </a:solidFill>
                <a:latin typeface="DM Sans" pitchFamily="2" charset="0"/>
                <a:ea typeface="Source Sans Pro" pitchFamily="34" charset="-122"/>
              </a:rPr>
              <a:t>parallèle</a:t>
            </a:r>
            <a:r>
              <a:rPr lang="en-US" sz="1200" dirty="0">
                <a:solidFill>
                  <a:srgbClr val="2B4150"/>
                </a:solidFill>
                <a:latin typeface="DM Sans" pitchFamily="2" charset="0"/>
                <a:ea typeface="Source Sans Pro" pitchFamily="34" charset="-122"/>
              </a:rPr>
              <a:t>.</a:t>
            </a:r>
          </a:p>
        </p:txBody>
      </p:sp>
      <p:sp>
        <p:nvSpPr>
          <p:cNvPr id="10" name="ZoneTexte 9">
            <a:extLst>
              <a:ext uri="{FF2B5EF4-FFF2-40B4-BE49-F238E27FC236}">
                <a16:creationId xmlns:a16="http://schemas.microsoft.com/office/drawing/2014/main" id="{79528085-F282-637F-7475-30D55A630348}"/>
              </a:ext>
            </a:extLst>
          </p:cNvPr>
          <p:cNvSpPr txBox="1"/>
          <p:nvPr/>
        </p:nvSpPr>
        <p:spPr>
          <a:xfrm>
            <a:off x="8400651" y="4589502"/>
            <a:ext cx="743349" cy="553998"/>
          </a:xfrm>
          <a:prstGeom prst="rect">
            <a:avLst/>
          </a:prstGeom>
          <a:noFill/>
        </p:spPr>
        <p:txBody>
          <a:bodyPr wrap="square" rtlCol="0">
            <a:spAutoFit/>
          </a:bodyPr>
          <a:lstStyle/>
          <a:p>
            <a:r>
              <a:rPr lang="fr-FR" sz="3000" dirty="0">
                <a:latin typeface="DM Sans" pitchFamily="2" charset="0"/>
              </a:rPr>
              <a:t>12</a:t>
            </a:r>
          </a:p>
        </p:txBody>
      </p:sp>
      <p:pic>
        <p:nvPicPr>
          <p:cNvPr id="12" name="Image 11">
            <a:extLst>
              <a:ext uri="{FF2B5EF4-FFF2-40B4-BE49-F238E27FC236}">
                <a16:creationId xmlns:a16="http://schemas.microsoft.com/office/drawing/2014/main" id="{49BC9B35-9B41-2464-E674-227EDCF2E6E9}"/>
              </a:ext>
            </a:extLst>
          </p:cNvPr>
          <p:cNvPicPr>
            <a:picLocks noChangeAspect="1"/>
          </p:cNvPicPr>
          <p:nvPr/>
        </p:nvPicPr>
        <p:blipFill>
          <a:blip r:embed="rId5"/>
          <a:stretch>
            <a:fillRect/>
          </a:stretch>
        </p:blipFill>
        <p:spPr>
          <a:xfrm>
            <a:off x="3341013" y="1339245"/>
            <a:ext cx="5620534" cy="1530994"/>
          </a:xfrm>
          <a:prstGeom prst="rect">
            <a:avLst/>
          </a:prstGeom>
        </p:spPr>
      </p:pic>
      <p:sp>
        <p:nvSpPr>
          <p:cNvPr id="19" name="Rectangle 18">
            <a:extLst>
              <a:ext uri="{FF2B5EF4-FFF2-40B4-BE49-F238E27FC236}">
                <a16:creationId xmlns:a16="http://schemas.microsoft.com/office/drawing/2014/main" id="{2BB55BFA-4204-1824-9EEB-5EB95FF0A453}"/>
              </a:ext>
            </a:extLst>
          </p:cNvPr>
          <p:cNvSpPr/>
          <p:nvPr/>
        </p:nvSpPr>
        <p:spPr>
          <a:xfrm>
            <a:off x="3295294" y="2870239"/>
            <a:ext cx="1725957" cy="1240585"/>
          </a:xfrm>
          <a:prstGeom prst="rect">
            <a:avLst/>
          </a:prstGeom>
          <a:solidFill>
            <a:srgbClr val="FFFCF5"/>
          </a:solidFill>
          <a:ln>
            <a:solidFill>
              <a:srgbClr val="FFFC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 name="Image 19">
            <a:extLst>
              <a:ext uri="{FF2B5EF4-FFF2-40B4-BE49-F238E27FC236}">
                <a16:creationId xmlns:a16="http://schemas.microsoft.com/office/drawing/2014/main" id="{3A9AC188-3D88-4F1C-35C4-53A0A345A185}"/>
              </a:ext>
            </a:extLst>
          </p:cNvPr>
          <p:cNvPicPr>
            <a:picLocks noChangeAspect="1"/>
          </p:cNvPicPr>
          <p:nvPr/>
        </p:nvPicPr>
        <p:blipFill>
          <a:blip r:embed="rId6"/>
          <a:srcRect r="11321"/>
          <a:stretch/>
        </p:blipFill>
        <p:spPr>
          <a:xfrm>
            <a:off x="9229780" y="1666669"/>
            <a:ext cx="5328924" cy="1638593"/>
          </a:xfrm>
          <a:prstGeom prst="rect">
            <a:avLst/>
          </a:prstGeom>
        </p:spPr>
      </p:pic>
    </p:spTree>
    <p:extLst>
      <p:ext uri="{BB962C8B-B14F-4D97-AF65-F5344CB8AC3E}">
        <p14:creationId xmlns:p14="http://schemas.microsoft.com/office/powerpoint/2010/main" val="348060088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par>
                                <p:cTn id="14" presetID="1" presetClass="entr" presetSubtype="0" fill="hold" grpId="1" nodeType="withEffect">
                                  <p:stCondLst>
                                    <p:cond delay="0"/>
                                  </p:stCondLst>
                                  <p:childTnLst>
                                    <p:set>
                                      <p:cBhvr>
                                        <p:cTn id="15" dur="1" fill="hold">
                                          <p:stCondLst>
                                            <p:cond delay="0"/>
                                          </p:stCondLst>
                                        </p:cTn>
                                        <p:tgtEl>
                                          <p:spTgt spid="7"/>
                                        </p:tgtEl>
                                        <p:attrNameLst>
                                          <p:attrName>style.visibility</p:attrName>
                                        </p:attrNameLst>
                                      </p:cBhvr>
                                      <p:to>
                                        <p:strVal val="visible"/>
                                      </p:to>
                                    </p:set>
                                  </p:childTnLst>
                                </p:cTn>
                              </p:par>
                              <p:par>
                                <p:cTn id="16" presetID="1" presetClass="entr" presetSubtype="0" fill="hold" grpId="1"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par>
                                <p:cTn id="18" presetID="10" presetClass="entr" presetSubtype="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18A93E-2308-0CD4-8AB6-0E0BE5FC02F6}"/>
            </a:ext>
          </a:extLst>
        </p:cNvPr>
        <p:cNvGrpSpPr/>
        <p:nvPr/>
      </p:nvGrpSpPr>
      <p:grpSpPr>
        <a:xfrm>
          <a:off x="0" y="0"/>
          <a:ext cx="0" cy="0"/>
          <a:chOff x="0" y="0"/>
          <a:chExt cx="0" cy="0"/>
        </a:xfrm>
      </p:grpSpPr>
      <p:sp>
        <p:nvSpPr>
          <p:cNvPr id="13" name="Text 0">
            <a:extLst>
              <a:ext uri="{FF2B5EF4-FFF2-40B4-BE49-F238E27FC236}">
                <a16:creationId xmlns:a16="http://schemas.microsoft.com/office/drawing/2014/main" id="{62074F41-AC5A-75E7-F8C9-8D95E6F612C0}"/>
              </a:ext>
            </a:extLst>
          </p:cNvPr>
          <p:cNvSpPr/>
          <p:nvPr/>
        </p:nvSpPr>
        <p:spPr>
          <a:xfrm>
            <a:off x="1287522" y="645942"/>
            <a:ext cx="6337902" cy="298331"/>
          </a:xfrm>
          <a:prstGeom prst="rect">
            <a:avLst/>
          </a:prstGeom>
          <a:noFill/>
          <a:ln/>
        </p:spPr>
        <p:txBody>
          <a:bodyPr wrap="square" lIns="0" tIns="0" rIns="0" bIns="0" rtlCol="0" anchor="t"/>
          <a:lstStyle/>
          <a:p>
            <a:pPr>
              <a:lnSpc>
                <a:spcPts val="2602"/>
              </a:lnSpc>
            </a:pPr>
            <a:r>
              <a:rPr lang="en-US" sz="2086" dirty="0">
                <a:solidFill>
                  <a:srgbClr val="124E73"/>
                </a:solidFill>
                <a:latin typeface="MuseoModerno Medium" pitchFamily="34" charset="0"/>
                <a:ea typeface="MuseoModerno Medium" pitchFamily="34" charset="-122"/>
                <a:cs typeface="MuseoModerno Medium" pitchFamily="34" charset="-120"/>
              </a:rPr>
              <a:t>MapReduce : Le </a:t>
            </a:r>
            <a:r>
              <a:rPr lang="en-US" sz="2086" dirty="0" err="1">
                <a:solidFill>
                  <a:srgbClr val="124E73"/>
                </a:solidFill>
                <a:latin typeface="MuseoModerno Medium" pitchFamily="34" charset="0"/>
                <a:ea typeface="MuseoModerno Medium" pitchFamily="34" charset="-122"/>
                <a:cs typeface="MuseoModerno Medium" pitchFamily="34" charset="-120"/>
              </a:rPr>
              <a:t>Modèle</a:t>
            </a:r>
            <a:r>
              <a:rPr lang="en-US" sz="2086" dirty="0">
                <a:solidFill>
                  <a:srgbClr val="124E73"/>
                </a:solidFill>
                <a:latin typeface="MuseoModerno Medium" pitchFamily="34" charset="0"/>
                <a:ea typeface="MuseoModerno Medium" pitchFamily="34" charset="-122"/>
                <a:cs typeface="MuseoModerno Medium" pitchFamily="34" charset="-120"/>
              </a:rPr>
              <a:t> de </a:t>
            </a:r>
            <a:r>
              <a:rPr lang="en-US" sz="2086" dirty="0" err="1">
                <a:solidFill>
                  <a:srgbClr val="124E73"/>
                </a:solidFill>
                <a:latin typeface="MuseoModerno Medium" pitchFamily="34" charset="0"/>
                <a:ea typeface="MuseoModerno Medium" pitchFamily="34" charset="-122"/>
                <a:cs typeface="MuseoModerno Medium" pitchFamily="34" charset="-120"/>
              </a:rPr>
              <a:t>Programmation</a:t>
            </a:r>
            <a:r>
              <a:rPr lang="en-US" sz="2086" dirty="0">
                <a:solidFill>
                  <a:srgbClr val="124E73"/>
                </a:solidFill>
                <a:latin typeface="MuseoModerno Medium" pitchFamily="34" charset="0"/>
                <a:ea typeface="MuseoModerno Medium" pitchFamily="34" charset="-122"/>
                <a:cs typeface="MuseoModerno Medium" pitchFamily="34" charset="-120"/>
              </a:rPr>
              <a:t> Hadoop</a:t>
            </a:r>
            <a:endParaRPr lang="en-US" sz="2086" dirty="0"/>
          </a:p>
        </p:txBody>
      </p:sp>
      <p:sp>
        <p:nvSpPr>
          <p:cNvPr id="15" name="Google Shape;619;p47">
            <a:extLst>
              <a:ext uri="{FF2B5EF4-FFF2-40B4-BE49-F238E27FC236}">
                <a16:creationId xmlns:a16="http://schemas.microsoft.com/office/drawing/2014/main" id="{B5D03187-4155-F60B-D8D4-85DCA1B4A605}"/>
              </a:ext>
            </a:extLst>
          </p:cNvPr>
          <p:cNvSpPr txBox="1">
            <a:spLocks/>
          </p:cNvSpPr>
          <p:nvPr/>
        </p:nvSpPr>
        <p:spPr>
          <a:xfrm>
            <a:off x="505824" y="165391"/>
            <a:ext cx="7119600" cy="399152"/>
          </a:xfrm>
          <a:prstGeom prst="rect">
            <a:avLst/>
          </a:prstGeom>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3200" dirty="0">
                <a:latin typeface="Outfit" panose="020B0604020202020204" charset="0"/>
              </a:rPr>
              <a:t>03 Principaux composants de Hadoop</a:t>
            </a:r>
          </a:p>
        </p:txBody>
      </p:sp>
      <p:sp>
        <p:nvSpPr>
          <p:cNvPr id="16" name="Rectangle 15">
            <a:extLst>
              <a:ext uri="{FF2B5EF4-FFF2-40B4-BE49-F238E27FC236}">
                <a16:creationId xmlns:a16="http://schemas.microsoft.com/office/drawing/2014/main" id="{A0A53D00-B521-19CE-AA93-FF302EDE1B75}"/>
              </a:ext>
            </a:extLst>
          </p:cNvPr>
          <p:cNvSpPr/>
          <p:nvPr/>
        </p:nvSpPr>
        <p:spPr>
          <a:xfrm>
            <a:off x="8030817" y="4913906"/>
            <a:ext cx="1113183" cy="229594"/>
          </a:xfrm>
          <a:prstGeom prst="rect">
            <a:avLst/>
          </a:prstGeom>
          <a:solidFill>
            <a:srgbClr val="FFF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656"/>
          </a:p>
        </p:txBody>
      </p:sp>
      <p:pic>
        <p:nvPicPr>
          <p:cNvPr id="2" name="Image 3" descr="preencoded.png">
            <a:extLst>
              <a:ext uri="{FF2B5EF4-FFF2-40B4-BE49-F238E27FC236}">
                <a16:creationId xmlns:a16="http://schemas.microsoft.com/office/drawing/2014/main" id="{FDBE623B-BA63-71FD-002D-505B14AC301C}"/>
              </a:ext>
            </a:extLst>
          </p:cNvPr>
          <p:cNvPicPr>
            <a:picLocks noChangeAspect="1"/>
          </p:cNvPicPr>
          <p:nvPr/>
        </p:nvPicPr>
        <p:blipFill>
          <a:blip r:embed="rId3"/>
          <a:stretch>
            <a:fillRect/>
          </a:stretch>
        </p:blipFill>
        <p:spPr>
          <a:xfrm>
            <a:off x="1287522" y="1351669"/>
            <a:ext cx="630000" cy="630000"/>
          </a:xfrm>
          <a:prstGeom prst="rect">
            <a:avLst/>
          </a:prstGeom>
        </p:spPr>
      </p:pic>
      <p:sp>
        <p:nvSpPr>
          <p:cNvPr id="7" name="Text 5">
            <a:extLst>
              <a:ext uri="{FF2B5EF4-FFF2-40B4-BE49-F238E27FC236}">
                <a16:creationId xmlns:a16="http://schemas.microsoft.com/office/drawing/2014/main" id="{C24D0050-9CD4-D902-D6E5-53D75736B57D}"/>
              </a:ext>
            </a:extLst>
          </p:cNvPr>
          <p:cNvSpPr/>
          <p:nvPr/>
        </p:nvSpPr>
        <p:spPr>
          <a:xfrm>
            <a:off x="1287575" y="2071820"/>
            <a:ext cx="1074353" cy="166092"/>
          </a:xfrm>
          <a:prstGeom prst="rect">
            <a:avLst/>
          </a:prstGeom>
          <a:noFill/>
          <a:ln/>
        </p:spPr>
        <p:txBody>
          <a:bodyPr wrap="none" lIns="0" tIns="0" rIns="0" bIns="0" rtlCol="0" anchor="t"/>
          <a:lstStyle/>
          <a:p>
            <a:pPr>
              <a:lnSpc>
                <a:spcPts val="1289"/>
              </a:lnSpc>
            </a:pPr>
            <a:r>
              <a:rPr lang="en-US" sz="1800" dirty="0">
                <a:solidFill>
                  <a:srgbClr val="BDB50B"/>
                </a:solidFill>
                <a:latin typeface="DM Sans" pitchFamily="2" charset="0"/>
              </a:rPr>
              <a:t>Reduce</a:t>
            </a:r>
          </a:p>
        </p:txBody>
      </p:sp>
      <p:sp>
        <p:nvSpPr>
          <p:cNvPr id="8" name="Text 6">
            <a:extLst>
              <a:ext uri="{FF2B5EF4-FFF2-40B4-BE49-F238E27FC236}">
                <a16:creationId xmlns:a16="http://schemas.microsoft.com/office/drawing/2014/main" id="{9EB50824-EA45-8697-70E1-06CDDE73FF76}"/>
              </a:ext>
            </a:extLst>
          </p:cNvPr>
          <p:cNvSpPr/>
          <p:nvPr/>
        </p:nvSpPr>
        <p:spPr>
          <a:xfrm>
            <a:off x="1287575" y="2301704"/>
            <a:ext cx="1530000" cy="1530995"/>
          </a:xfrm>
          <a:prstGeom prst="rect">
            <a:avLst/>
          </a:prstGeom>
          <a:noFill/>
          <a:ln/>
        </p:spPr>
        <p:txBody>
          <a:bodyPr wrap="square" lIns="0" tIns="0" rIns="0" bIns="0" rtlCol="0" anchor="t"/>
          <a:lstStyle/>
          <a:p>
            <a:pPr>
              <a:lnSpc>
                <a:spcPts val="1336"/>
              </a:lnSpc>
            </a:pPr>
            <a:r>
              <a:rPr lang="en-US" sz="1200" dirty="0">
                <a:solidFill>
                  <a:srgbClr val="2B4150"/>
                </a:solidFill>
                <a:latin typeface="DM Sans" pitchFamily="2" charset="0"/>
                <a:ea typeface="Source Sans Pro" pitchFamily="34" charset="-122"/>
              </a:rPr>
              <a:t>La phase de "Reduce" prend en entrée les paires clé-valeur regroupées et effectue une agrégation pour produire le résultat final. Chaque tâche de "Reduce" est exécutée en </a:t>
            </a:r>
            <a:r>
              <a:rPr lang="en-US" sz="1200" dirty="0" err="1">
                <a:solidFill>
                  <a:srgbClr val="2B4150"/>
                </a:solidFill>
                <a:latin typeface="DM Sans" pitchFamily="2" charset="0"/>
                <a:ea typeface="Source Sans Pro" pitchFamily="34" charset="-122"/>
              </a:rPr>
              <a:t>parallèle</a:t>
            </a:r>
            <a:r>
              <a:rPr lang="en-US" sz="1200" dirty="0">
                <a:solidFill>
                  <a:srgbClr val="2B4150"/>
                </a:solidFill>
                <a:latin typeface="DM Sans" pitchFamily="2" charset="0"/>
                <a:ea typeface="Source Sans Pro" pitchFamily="34" charset="-122"/>
              </a:rPr>
              <a:t>.</a:t>
            </a:r>
          </a:p>
        </p:txBody>
      </p:sp>
      <p:sp>
        <p:nvSpPr>
          <p:cNvPr id="4" name="Rectangle 3">
            <a:extLst>
              <a:ext uri="{FF2B5EF4-FFF2-40B4-BE49-F238E27FC236}">
                <a16:creationId xmlns:a16="http://schemas.microsoft.com/office/drawing/2014/main" id="{13FADABA-DDB8-45B9-D2F5-085DFA1D2D43}"/>
              </a:ext>
            </a:extLst>
          </p:cNvPr>
          <p:cNvSpPr/>
          <p:nvPr/>
        </p:nvSpPr>
        <p:spPr>
          <a:xfrm>
            <a:off x="3191927" y="1351669"/>
            <a:ext cx="45719" cy="3240000"/>
          </a:xfrm>
          <a:prstGeom prst="rect">
            <a:avLst/>
          </a:prstGeom>
          <a:solidFill>
            <a:srgbClr val="FFFCF5"/>
          </a:solidFill>
          <a:ln>
            <a:solidFill>
              <a:srgbClr val="BDB50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5585E868-76CF-C104-7917-7B7E29553E3F}"/>
              </a:ext>
            </a:extLst>
          </p:cNvPr>
          <p:cNvSpPr txBox="1"/>
          <p:nvPr/>
        </p:nvSpPr>
        <p:spPr>
          <a:xfrm>
            <a:off x="8400651" y="4589502"/>
            <a:ext cx="743349" cy="553998"/>
          </a:xfrm>
          <a:prstGeom prst="rect">
            <a:avLst/>
          </a:prstGeom>
          <a:noFill/>
        </p:spPr>
        <p:txBody>
          <a:bodyPr wrap="square" rtlCol="0">
            <a:spAutoFit/>
          </a:bodyPr>
          <a:lstStyle/>
          <a:p>
            <a:r>
              <a:rPr lang="fr-FR" sz="3000" dirty="0">
                <a:latin typeface="DM Sans" pitchFamily="2" charset="0"/>
              </a:rPr>
              <a:t>12</a:t>
            </a:r>
          </a:p>
        </p:txBody>
      </p:sp>
      <p:pic>
        <p:nvPicPr>
          <p:cNvPr id="10" name="Image 9">
            <a:extLst>
              <a:ext uri="{FF2B5EF4-FFF2-40B4-BE49-F238E27FC236}">
                <a16:creationId xmlns:a16="http://schemas.microsoft.com/office/drawing/2014/main" id="{1FDC7FB0-D4F6-D319-0CF1-E3DB6B5F0E34}"/>
              </a:ext>
            </a:extLst>
          </p:cNvPr>
          <p:cNvPicPr>
            <a:picLocks noChangeAspect="1"/>
          </p:cNvPicPr>
          <p:nvPr/>
        </p:nvPicPr>
        <p:blipFill>
          <a:blip r:embed="rId4"/>
          <a:srcRect r="11321"/>
          <a:stretch/>
        </p:blipFill>
        <p:spPr>
          <a:xfrm>
            <a:off x="3334084" y="1666669"/>
            <a:ext cx="5328924" cy="1638593"/>
          </a:xfrm>
          <a:prstGeom prst="rect">
            <a:avLst/>
          </a:prstGeom>
        </p:spPr>
      </p:pic>
    </p:spTree>
    <p:extLst>
      <p:ext uri="{BB962C8B-B14F-4D97-AF65-F5344CB8AC3E}">
        <p14:creationId xmlns:p14="http://schemas.microsoft.com/office/powerpoint/2010/main" val="127748118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p:cNvSpPr/>
          <p:nvPr/>
        </p:nvSpPr>
        <p:spPr>
          <a:xfrm>
            <a:off x="765770" y="1256162"/>
            <a:ext cx="14288" cy="2560867"/>
          </a:xfrm>
          <a:prstGeom prst="roundRect">
            <a:avLst>
              <a:gd name="adj" fmla="val 111628"/>
            </a:avLst>
          </a:prstGeom>
          <a:solidFill>
            <a:srgbClr val="D9D4C9"/>
          </a:solidFill>
          <a:ln/>
        </p:spPr>
      </p:sp>
      <p:sp>
        <p:nvSpPr>
          <p:cNvPr id="6" name="Shape 2"/>
          <p:cNvSpPr/>
          <p:nvPr/>
        </p:nvSpPr>
        <p:spPr>
          <a:xfrm>
            <a:off x="878228" y="1488222"/>
            <a:ext cx="372089" cy="14288"/>
          </a:xfrm>
          <a:prstGeom prst="roundRect">
            <a:avLst>
              <a:gd name="adj" fmla="val 111628"/>
            </a:avLst>
          </a:prstGeom>
          <a:solidFill>
            <a:srgbClr val="D9D4C9"/>
          </a:solidFill>
          <a:ln/>
        </p:spPr>
      </p:sp>
      <p:sp>
        <p:nvSpPr>
          <p:cNvPr id="9" name="Text 5"/>
          <p:cNvSpPr/>
          <p:nvPr/>
        </p:nvSpPr>
        <p:spPr>
          <a:xfrm>
            <a:off x="1357697" y="1362481"/>
            <a:ext cx="1329016" cy="166092"/>
          </a:xfrm>
          <a:prstGeom prst="rect">
            <a:avLst/>
          </a:prstGeom>
          <a:noFill/>
          <a:ln/>
        </p:spPr>
        <p:txBody>
          <a:bodyPr wrap="none" lIns="0" tIns="0" rIns="0" bIns="0" rtlCol="0" anchor="t"/>
          <a:lstStyle/>
          <a:p>
            <a:pPr>
              <a:lnSpc>
                <a:spcPts val="1289"/>
              </a:lnSpc>
            </a:pPr>
            <a:r>
              <a:rPr lang="en-US" sz="1800" dirty="0">
                <a:solidFill>
                  <a:srgbClr val="BDB50B"/>
                </a:solidFill>
                <a:latin typeface="DM Sans" pitchFamily="2" charset="0"/>
              </a:rPr>
              <a:t>Resource Manager</a:t>
            </a:r>
          </a:p>
        </p:txBody>
      </p:sp>
      <p:sp>
        <p:nvSpPr>
          <p:cNvPr id="10" name="Text 6"/>
          <p:cNvSpPr/>
          <p:nvPr/>
        </p:nvSpPr>
        <p:spPr>
          <a:xfrm>
            <a:off x="1357697" y="1592364"/>
            <a:ext cx="3058558" cy="340221"/>
          </a:xfrm>
          <a:prstGeom prst="rect">
            <a:avLst/>
          </a:prstGeom>
          <a:noFill/>
          <a:ln/>
        </p:spPr>
        <p:txBody>
          <a:bodyPr wrap="square" lIns="0" tIns="0" rIns="0" bIns="0" rtlCol="0" anchor="t"/>
          <a:lstStyle/>
          <a:p>
            <a:pPr algn="just">
              <a:lnSpc>
                <a:spcPts val="1336"/>
              </a:lnSpc>
            </a:pPr>
            <a:r>
              <a:rPr lang="en-US" sz="1200" dirty="0">
                <a:solidFill>
                  <a:srgbClr val="2B4150"/>
                </a:solidFill>
                <a:latin typeface="DM Sans" pitchFamily="2" charset="0"/>
                <a:ea typeface="Source Sans Pro" pitchFamily="34" charset="-122"/>
              </a:rPr>
              <a:t>Le Resource Manager alloue les ressources du cluster aux différentes applications.</a:t>
            </a:r>
          </a:p>
        </p:txBody>
      </p:sp>
      <p:sp>
        <p:nvSpPr>
          <p:cNvPr id="11" name="Shape 7"/>
          <p:cNvSpPr/>
          <p:nvPr/>
        </p:nvSpPr>
        <p:spPr>
          <a:xfrm>
            <a:off x="878228" y="2377283"/>
            <a:ext cx="372089" cy="14288"/>
          </a:xfrm>
          <a:prstGeom prst="roundRect">
            <a:avLst>
              <a:gd name="adj" fmla="val 111628"/>
            </a:avLst>
          </a:prstGeom>
          <a:solidFill>
            <a:srgbClr val="D9D4C9"/>
          </a:solidFill>
          <a:ln/>
        </p:spPr>
      </p:sp>
      <p:sp>
        <p:nvSpPr>
          <p:cNvPr id="14" name="Text 10"/>
          <p:cNvSpPr/>
          <p:nvPr/>
        </p:nvSpPr>
        <p:spPr>
          <a:xfrm>
            <a:off x="1357697" y="2251542"/>
            <a:ext cx="1329016" cy="166092"/>
          </a:xfrm>
          <a:prstGeom prst="rect">
            <a:avLst/>
          </a:prstGeom>
          <a:noFill/>
          <a:ln/>
        </p:spPr>
        <p:txBody>
          <a:bodyPr wrap="none" lIns="0" tIns="0" rIns="0" bIns="0" rtlCol="0" anchor="t"/>
          <a:lstStyle/>
          <a:p>
            <a:pPr>
              <a:lnSpc>
                <a:spcPts val="1289"/>
              </a:lnSpc>
            </a:pPr>
            <a:r>
              <a:rPr lang="en-US" sz="1800" dirty="0">
                <a:solidFill>
                  <a:srgbClr val="BDB50B"/>
                </a:solidFill>
                <a:latin typeface="DM Sans" pitchFamily="2" charset="0"/>
              </a:rPr>
              <a:t>Node Manager</a:t>
            </a:r>
          </a:p>
        </p:txBody>
      </p:sp>
      <p:sp>
        <p:nvSpPr>
          <p:cNvPr id="15" name="Text 11"/>
          <p:cNvSpPr/>
          <p:nvPr/>
        </p:nvSpPr>
        <p:spPr>
          <a:xfrm>
            <a:off x="1357696" y="2481426"/>
            <a:ext cx="3058559" cy="340221"/>
          </a:xfrm>
          <a:prstGeom prst="rect">
            <a:avLst/>
          </a:prstGeom>
          <a:noFill/>
          <a:ln/>
        </p:spPr>
        <p:txBody>
          <a:bodyPr wrap="square" lIns="0" tIns="0" rIns="0" bIns="0" rtlCol="0" anchor="t"/>
          <a:lstStyle/>
          <a:p>
            <a:pPr algn="just">
              <a:lnSpc>
                <a:spcPts val="1336"/>
              </a:lnSpc>
            </a:pPr>
            <a:r>
              <a:rPr lang="en-US" sz="1200" dirty="0">
                <a:solidFill>
                  <a:srgbClr val="2B4150"/>
                </a:solidFill>
                <a:latin typeface="DM Sans" pitchFamily="2" charset="0"/>
                <a:ea typeface="Source Sans Pro" pitchFamily="34" charset="-122"/>
              </a:rPr>
              <a:t>Les Node Managers gèrent les ressources de chaque nœud et exécutent les tâches qui leur sont </a:t>
            </a:r>
            <a:r>
              <a:rPr lang="en-US" sz="1200" dirty="0" err="1">
                <a:solidFill>
                  <a:srgbClr val="2B4150"/>
                </a:solidFill>
                <a:latin typeface="DM Sans" pitchFamily="2" charset="0"/>
                <a:ea typeface="Source Sans Pro" pitchFamily="34" charset="-122"/>
              </a:rPr>
              <a:t>assignées</a:t>
            </a:r>
            <a:r>
              <a:rPr lang="en-US" sz="1200" dirty="0">
                <a:solidFill>
                  <a:srgbClr val="2B4150"/>
                </a:solidFill>
                <a:latin typeface="DM Sans" pitchFamily="2" charset="0"/>
                <a:ea typeface="Source Sans Pro" pitchFamily="34" charset="-122"/>
              </a:rPr>
              <a:t>.</a:t>
            </a:r>
          </a:p>
        </p:txBody>
      </p:sp>
      <p:sp>
        <p:nvSpPr>
          <p:cNvPr id="16" name="Shape 12"/>
          <p:cNvSpPr/>
          <p:nvPr/>
        </p:nvSpPr>
        <p:spPr>
          <a:xfrm>
            <a:off x="878228" y="3266345"/>
            <a:ext cx="372089" cy="14288"/>
          </a:xfrm>
          <a:prstGeom prst="roundRect">
            <a:avLst>
              <a:gd name="adj" fmla="val 111628"/>
            </a:avLst>
          </a:prstGeom>
          <a:solidFill>
            <a:srgbClr val="D9D4C9"/>
          </a:solidFill>
          <a:ln/>
        </p:spPr>
      </p:sp>
      <p:sp>
        <p:nvSpPr>
          <p:cNvPr id="19" name="Text 15"/>
          <p:cNvSpPr/>
          <p:nvPr/>
        </p:nvSpPr>
        <p:spPr>
          <a:xfrm>
            <a:off x="1357697" y="3140605"/>
            <a:ext cx="1329016" cy="166092"/>
          </a:xfrm>
          <a:prstGeom prst="rect">
            <a:avLst/>
          </a:prstGeom>
          <a:noFill/>
          <a:ln/>
        </p:spPr>
        <p:txBody>
          <a:bodyPr wrap="none" lIns="0" tIns="0" rIns="0" bIns="0" rtlCol="0" anchor="t"/>
          <a:lstStyle/>
          <a:p>
            <a:pPr>
              <a:lnSpc>
                <a:spcPts val="1289"/>
              </a:lnSpc>
            </a:pPr>
            <a:r>
              <a:rPr lang="en-US" sz="1800" dirty="0">
                <a:solidFill>
                  <a:srgbClr val="BDB50B"/>
                </a:solidFill>
                <a:latin typeface="DM Sans" pitchFamily="2" charset="0"/>
              </a:rPr>
              <a:t>Application Master</a:t>
            </a:r>
          </a:p>
        </p:txBody>
      </p:sp>
      <p:sp>
        <p:nvSpPr>
          <p:cNvPr id="20" name="Text 16"/>
          <p:cNvSpPr/>
          <p:nvPr/>
        </p:nvSpPr>
        <p:spPr>
          <a:xfrm>
            <a:off x="1357697" y="3370488"/>
            <a:ext cx="3066062" cy="340221"/>
          </a:xfrm>
          <a:prstGeom prst="rect">
            <a:avLst/>
          </a:prstGeom>
          <a:noFill/>
          <a:ln/>
        </p:spPr>
        <p:txBody>
          <a:bodyPr wrap="square" lIns="0" tIns="0" rIns="0" bIns="0" rtlCol="0" anchor="t"/>
          <a:lstStyle/>
          <a:p>
            <a:pPr algn="just">
              <a:lnSpc>
                <a:spcPts val="1336"/>
              </a:lnSpc>
            </a:pPr>
            <a:r>
              <a:rPr lang="en-US" sz="1200" dirty="0">
                <a:solidFill>
                  <a:srgbClr val="2B4150"/>
                </a:solidFill>
                <a:latin typeface="DM Sans" pitchFamily="2" charset="0"/>
                <a:ea typeface="Source Sans Pro" pitchFamily="34" charset="-122"/>
              </a:rPr>
              <a:t>L'Application Master négocie les ressources pour une application spécifique et coordonne son </a:t>
            </a:r>
            <a:r>
              <a:rPr lang="en-US" sz="1200" dirty="0" err="1">
                <a:solidFill>
                  <a:srgbClr val="2B4150"/>
                </a:solidFill>
                <a:latin typeface="DM Sans" pitchFamily="2" charset="0"/>
                <a:ea typeface="Source Sans Pro" pitchFamily="34" charset="-122"/>
              </a:rPr>
              <a:t>exécution</a:t>
            </a:r>
            <a:r>
              <a:rPr lang="en-US" sz="1200" dirty="0">
                <a:solidFill>
                  <a:srgbClr val="2B4150"/>
                </a:solidFill>
                <a:latin typeface="DM Sans" pitchFamily="2" charset="0"/>
                <a:ea typeface="Source Sans Pro" pitchFamily="34" charset="-122"/>
              </a:rPr>
              <a:t>.</a:t>
            </a:r>
          </a:p>
        </p:txBody>
      </p:sp>
      <p:sp>
        <p:nvSpPr>
          <p:cNvPr id="21" name="Text 17"/>
          <p:cNvSpPr/>
          <p:nvPr/>
        </p:nvSpPr>
        <p:spPr>
          <a:xfrm>
            <a:off x="613463" y="4135986"/>
            <a:ext cx="3810296" cy="510332"/>
          </a:xfrm>
          <a:prstGeom prst="rect">
            <a:avLst/>
          </a:prstGeom>
          <a:noFill/>
          <a:ln/>
        </p:spPr>
        <p:txBody>
          <a:bodyPr wrap="square" lIns="0" tIns="0" rIns="0" bIns="0" rtlCol="0" anchor="t"/>
          <a:lstStyle/>
          <a:p>
            <a:pPr algn="just">
              <a:lnSpc>
                <a:spcPts val="1336"/>
              </a:lnSpc>
            </a:pPr>
            <a:r>
              <a:rPr lang="en-US" sz="1200" dirty="0">
                <a:solidFill>
                  <a:srgbClr val="2B4150"/>
                </a:solidFill>
                <a:latin typeface="DM Sans" pitchFamily="2" charset="0"/>
                <a:ea typeface="Source Sans Pro" pitchFamily="34" charset="-122"/>
              </a:rPr>
              <a:t>YARN permet de supporter plusieurs modèles de programmation au-delà de MapReduce, tels que Spark ou Tez. Sa flexibilité et son efficacité en font un élément clé de l'écosystème Hadoop </a:t>
            </a:r>
            <a:r>
              <a:rPr lang="en-US" sz="1200" dirty="0" err="1">
                <a:solidFill>
                  <a:srgbClr val="2B4150"/>
                </a:solidFill>
                <a:latin typeface="DM Sans" pitchFamily="2" charset="0"/>
                <a:ea typeface="Source Sans Pro" pitchFamily="34" charset="-122"/>
              </a:rPr>
              <a:t>moderne</a:t>
            </a:r>
            <a:r>
              <a:rPr lang="en-US" sz="1200" dirty="0">
                <a:solidFill>
                  <a:srgbClr val="2B4150"/>
                </a:solidFill>
                <a:latin typeface="DM Sans" pitchFamily="2" charset="0"/>
                <a:ea typeface="Source Sans Pro" pitchFamily="34" charset="-122"/>
              </a:rPr>
              <a:t>.</a:t>
            </a:r>
          </a:p>
        </p:txBody>
      </p:sp>
      <p:pic>
        <p:nvPicPr>
          <p:cNvPr id="23" name="Image 22">
            <a:extLst>
              <a:ext uri="{FF2B5EF4-FFF2-40B4-BE49-F238E27FC236}">
                <a16:creationId xmlns:a16="http://schemas.microsoft.com/office/drawing/2014/main" id="{B525F6E4-2CC0-55D7-AF81-3CDAB2C183B9}"/>
              </a:ext>
            </a:extLst>
          </p:cNvPr>
          <p:cNvPicPr>
            <a:picLocks noChangeAspect="1"/>
          </p:cNvPicPr>
          <p:nvPr/>
        </p:nvPicPr>
        <p:blipFill>
          <a:blip r:embed="rId3"/>
          <a:stretch>
            <a:fillRect/>
          </a:stretch>
        </p:blipFill>
        <p:spPr>
          <a:xfrm>
            <a:off x="4605183" y="1170765"/>
            <a:ext cx="3814978" cy="3186828"/>
          </a:xfrm>
          <a:prstGeom prst="rect">
            <a:avLst/>
          </a:prstGeom>
        </p:spPr>
      </p:pic>
      <p:sp>
        <p:nvSpPr>
          <p:cNvPr id="2" name="Rectangle 1">
            <a:extLst>
              <a:ext uri="{FF2B5EF4-FFF2-40B4-BE49-F238E27FC236}">
                <a16:creationId xmlns:a16="http://schemas.microsoft.com/office/drawing/2014/main" id="{A1270275-BA4A-9FD9-8882-E2859188F862}"/>
              </a:ext>
            </a:extLst>
          </p:cNvPr>
          <p:cNvSpPr/>
          <p:nvPr/>
        </p:nvSpPr>
        <p:spPr>
          <a:xfrm>
            <a:off x="7045994" y="4602079"/>
            <a:ext cx="955006" cy="541421"/>
          </a:xfrm>
          <a:prstGeom prst="rect">
            <a:avLst/>
          </a:prstGeom>
          <a:solidFill>
            <a:srgbClr val="FFF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656"/>
          </a:p>
        </p:txBody>
      </p:sp>
      <p:sp>
        <p:nvSpPr>
          <p:cNvPr id="22" name="Text 0">
            <a:extLst>
              <a:ext uri="{FF2B5EF4-FFF2-40B4-BE49-F238E27FC236}">
                <a16:creationId xmlns:a16="http://schemas.microsoft.com/office/drawing/2014/main" id="{FB5BBE02-F5EA-DD28-2CD8-C5CADE32C93B}"/>
              </a:ext>
            </a:extLst>
          </p:cNvPr>
          <p:cNvSpPr/>
          <p:nvPr/>
        </p:nvSpPr>
        <p:spPr>
          <a:xfrm>
            <a:off x="1287522" y="645942"/>
            <a:ext cx="6337902" cy="298331"/>
          </a:xfrm>
          <a:prstGeom prst="rect">
            <a:avLst/>
          </a:prstGeom>
          <a:noFill/>
          <a:ln/>
        </p:spPr>
        <p:txBody>
          <a:bodyPr wrap="square" lIns="0" tIns="0" rIns="0" bIns="0" rtlCol="0" anchor="t"/>
          <a:lstStyle/>
          <a:p>
            <a:pPr>
              <a:lnSpc>
                <a:spcPts val="2602"/>
              </a:lnSpc>
            </a:pPr>
            <a:r>
              <a:rPr lang="en-US" sz="2086" dirty="0">
                <a:solidFill>
                  <a:srgbClr val="124E73"/>
                </a:solidFill>
                <a:latin typeface="MuseoModerno Medium" pitchFamily="34" charset="0"/>
                <a:ea typeface="MuseoModerno Medium" pitchFamily="34" charset="-122"/>
                <a:cs typeface="MuseoModerno Medium" pitchFamily="34" charset="-120"/>
              </a:rPr>
              <a:t>YARN : La Gestion des </a:t>
            </a:r>
            <a:r>
              <a:rPr lang="en-US" sz="2086" dirty="0" err="1">
                <a:solidFill>
                  <a:srgbClr val="124E73"/>
                </a:solidFill>
                <a:latin typeface="MuseoModerno Medium" pitchFamily="34" charset="0"/>
                <a:ea typeface="MuseoModerno Medium" pitchFamily="34" charset="-122"/>
                <a:cs typeface="MuseoModerno Medium" pitchFamily="34" charset="-120"/>
              </a:rPr>
              <a:t>Ressources</a:t>
            </a:r>
            <a:r>
              <a:rPr lang="en-US" sz="2086" dirty="0">
                <a:solidFill>
                  <a:srgbClr val="124E73"/>
                </a:solidFill>
                <a:latin typeface="MuseoModerno Medium" pitchFamily="34" charset="0"/>
                <a:ea typeface="MuseoModerno Medium" pitchFamily="34" charset="-122"/>
                <a:cs typeface="MuseoModerno Medium" pitchFamily="34" charset="-120"/>
              </a:rPr>
              <a:t> dans Hadoop</a:t>
            </a:r>
            <a:endParaRPr lang="en-US" sz="2086" dirty="0"/>
          </a:p>
        </p:txBody>
      </p:sp>
      <p:sp>
        <p:nvSpPr>
          <p:cNvPr id="24" name="Shape 1">
            <a:extLst>
              <a:ext uri="{FF2B5EF4-FFF2-40B4-BE49-F238E27FC236}">
                <a16:creationId xmlns:a16="http://schemas.microsoft.com/office/drawing/2014/main" id="{775F7257-D938-4E24-BF4F-35C890AAEA41}"/>
              </a:ext>
            </a:extLst>
          </p:cNvPr>
          <p:cNvSpPr/>
          <p:nvPr/>
        </p:nvSpPr>
        <p:spPr>
          <a:xfrm>
            <a:off x="581232" y="1325327"/>
            <a:ext cx="360000" cy="360000"/>
          </a:xfrm>
          <a:prstGeom prst="roundRect">
            <a:avLst>
              <a:gd name="adj" fmla="val 6667"/>
            </a:avLst>
          </a:prstGeom>
          <a:solidFill>
            <a:srgbClr val="F3EEE3"/>
          </a:solidFill>
          <a:ln/>
        </p:spPr>
      </p:sp>
      <p:sp>
        <p:nvSpPr>
          <p:cNvPr id="25" name="Text 2">
            <a:extLst>
              <a:ext uri="{FF2B5EF4-FFF2-40B4-BE49-F238E27FC236}">
                <a16:creationId xmlns:a16="http://schemas.microsoft.com/office/drawing/2014/main" id="{AA9E3D86-A71E-8EAA-5BB0-97CA2E237F1A}"/>
              </a:ext>
            </a:extLst>
          </p:cNvPr>
          <p:cNvSpPr/>
          <p:nvPr/>
        </p:nvSpPr>
        <p:spPr>
          <a:xfrm>
            <a:off x="723839" y="1497904"/>
            <a:ext cx="74786" cy="159507"/>
          </a:xfrm>
          <a:prstGeom prst="rect">
            <a:avLst/>
          </a:prstGeom>
          <a:noFill/>
          <a:ln/>
        </p:spPr>
        <p:txBody>
          <a:bodyPr wrap="none" lIns="0" tIns="0" rIns="0" bIns="0" rtlCol="0" anchor="t"/>
          <a:lstStyle/>
          <a:p>
            <a:pPr algn="ctr">
              <a:lnSpc>
                <a:spcPts val="1242"/>
              </a:lnSpc>
            </a:pPr>
            <a:r>
              <a:rPr lang="fr-FR" sz="2200" noProof="0" dirty="0">
                <a:solidFill>
                  <a:srgbClr val="2B4150"/>
                </a:solidFill>
                <a:latin typeface="MuseoModerno Medium" pitchFamily="34" charset="0"/>
                <a:ea typeface="MuseoModerno Medium" pitchFamily="34" charset="-122"/>
                <a:cs typeface="MuseoModerno Medium" pitchFamily="34" charset="-120"/>
              </a:rPr>
              <a:t>1</a:t>
            </a:r>
            <a:endParaRPr lang="fr-FR" sz="2200" noProof="0" dirty="0"/>
          </a:p>
        </p:txBody>
      </p:sp>
      <p:sp>
        <p:nvSpPr>
          <p:cNvPr id="26" name="Shape 5">
            <a:extLst>
              <a:ext uri="{FF2B5EF4-FFF2-40B4-BE49-F238E27FC236}">
                <a16:creationId xmlns:a16="http://schemas.microsoft.com/office/drawing/2014/main" id="{B30C7AAA-CFEC-FF23-3029-7217A5EE1902}"/>
              </a:ext>
            </a:extLst>
          </p:cNvPr>
          <p:cNvSpPr/>
          <p:nvPr/>
        </p:nvSpPr>
        <p:spPr>
          <a:xfrm>
            <a:off x="581232" y="2214389"/>
            <a:ext cx="360000" cy="360000"/>
          </a:xfrm>
          <a:prstGeom prst="roundRect">
            <a:avLst>
              <a:gd name="adj" fmla="val 6667"/>
            </a:avLst>
          </a:prstGeom>
          <a:solidFill>
            <a:srgbClr val="F3EEE3"/>
          </a:solidFill>
          <a:ln/>
        </p:spPr>
      </p:sp>
      <p:sp>
        <p:nvSpPr>
          <p:cNvPr id="27" name="Text 6">
            <a:extLst>
              <a:ext uri="{FF2B5EF4-FFF2-40B4-BE49-F238E27FC236}">
                <a16:creationId xmlns:a16="http://schemas.microsoft.com/office/drawing/2014/main" id="{87B0A2CD-583D-991D-64FE-5CEE47C0528F}"/>
              </a:ext>
            </a:extLst>
          </p:cNvPr>
          <p:cNvSpPr/>
          <p:nvPr/>
        </p:nvSpPr>
        <p:spPr>
          <a:xfrm>
            <a:off x="702057" y="2389850"/>
            <a:ext cx="88683" cy="159507"/>
          </a:xfrm>
          <a:prstGeom prst="rect">
            <a:avLst/>
          </a:prstGeom>
          <a:noFill/>
          <a:ln/>
        </p:spPr>
        <p:txBody>
          <a:bodyPr wrap="none" lIns="0" tIns="0" rIns="0" bIns="0" rtlCol="0" anchor="t"/>
          <a:lstStyle/>
          <a:p>
            <a:pPr algn="ctr">
              <a:lnSpc>
                <a:spcPts val="1242"/>
              </a:lnSpc>
            </a:pPr>
            <a:r>
              <a:rPr lang="fr-FR" sz="2200" noProof="0" dirty="0">
                <a:solidFill>
                  <a:srgbClr val="2B4150"/>
                </a:solidFill>
                <a:latin typeface="MuseoModerno Medium" pitchFamily="34" charset="0"/>
                <a:ea typeface="MuseoModerno Medium" pitchFamily="34" charset="-122"/>
                <a:cs typeface="MuseoModerno Medium" pitchFamily="34" charset="-120"/>
              </a:rPr>
              <a:t>2</a:t>
            </a:r>
            <a:endParaRPr lang="fr-FR" sz="2200" noProof="0" dirty="0"/>
          </a:p>
        </p:txBody>
      </p:sp>
      <p:sp>
        <p:nvSpPr>
          <p:cNvPr id="28" name="Shape 5">
            <a:extLst>
              <a:ext uri="{FF2B5EF4-FFF2-40B4-BE49-F238E27FC236}">
                <a16:creationId xmlns:a16="http://schemas.microsoft.com/office/drawing/2014/main" id="{4B141740-A4B2-19BA-806B-ED1A228964B3}"/>
              </a:ext>
            </a:extLst>
          </p:cNvPr>
          <p:cNvSpPr/>
          <p:nvPr/>
        </p:nvSpPr>
        <p:spPr>
          <a:xfrm>
            <a:off x="587195" y="3106727"/>
            <a:ext cx="359999" cy="355430"/>
          </a:xfrm>
          <a:prstGeom prst="roundRect">
            <a:avLst>
              <a:gd name="adj" fmla="val 6667"/>
            </a:avLst>
          </a:prstGeom>
          <a:solidFill>
            <a:srgbClr val="F3EEE3"/>
          </a:solidFill>
          <a:ln/>
        </p:spPr>
      </p:sp>
      <p:sp>
        <p:nvSpPr>
          <p:cNvPr id="29" name="Text 6">
            <a:extLst>
              <a:ext uri="{FF2B5EF4-FFF2-40B4-BE49-F238E27FC236}">
                <a16:creationId xmlns:a16="http://schemas.microsoft.com/office/drawing/2014/main" id="{3FE61EAA-87F5-7B50-876D-A50925A58B35}"/>
              </a:ext>
            </a:extLst>
          </p:cNvPr>
          <p:cNvSpPr/>
          <p:nvPr/>
        </p:nvSpPr>
        <p:spPr>
          <a:xfrm>
            <a:off x="709942" y="3284442"/>
            <a:ext cx="88683" cy="159507"/>
          </a:xfrm>
          <a:prstGeom prst="rect">
            <a:avLst/>
          </a:prstGeom>
          <a:noFill/>
          <a:ln/>
        </p:spPr>
        <p:txBody>
          <a:bodyPr wrap="none" lIns="0" tIns="0" rIns="0" bIns="0" rtlCol="0" anchor="t"/>
          <a:lstStyle/>
          <a:p>
            <a:pPr algn="ctr">
              <a:lnSpc>
                <a:spcPts val="1242"/>
              </a:lnSpc>
            </a:pPr>
            <a:r>
              <a:rPr lang="fr-FR" sz="2200" noProof="0" dirty="0">
                <a:solidFill>
                  <a:srgbClr val="2B4150"/>
                </a:solidFill>
                <a:latin typeface="MuseoModerno Medium" pitchFamily="34" charset="0"/>
              </a:rPr>
              <a:t>3</a:t>
            </a:r>
          </a:p>
        </p:txBody>
      </p:sp>
      <p:sp>
        <p:nvSpPr>
          <p:cNvPr id="30" name="Rectangle 29">
            <a:extLst>
              <a:ext uri="{FF2B5EF4-FFF2-40B4-BE49-F238E27FC236}">
                <a16:creationId xmlns:a16="http://schemas.microsoft.com/office/drawing/2014/main" id="{F7155282-4D5B-B053-77C1-6F4129B6BC15}"/>
              </a:ext>
            </a:extLst>
          </p:cNvPr>
          <p:cNvSpPr/>
          <p:nvPr/>
        </p:nvSpPr>
        <p:spPr>
          <a:xfrm>
            <a:off x="8030817" y="4913906"/>
            <a:ext cx="1113183" cy="229594"/>
          </a:xfrm>
          <a:prstGeom prst="rect">
            <a:avLst/>
          </a:prstGeom>
          <a:solidFill>
            <a:srgbClr val="FFF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656"/>
          </a:p>
        </p:txBody>
      </p:sp>
      <p:sp>
        <p:nvSpPr>
          <p:cNvPr id="35" name="Google Shape;619;p47">
            <a:extLst>
              <a:ext uri="{FF2B5EF4-FFF2-40B4-BE49-F238E27FC236}">
                <a16:creationId xmlns:a16="http://schemas.microsoft.com/office/drawing/2014/main" id="{AEE32BBC-D866-C5A0-A2B2-4598D397B23F}"/>
              </a:ext>
            </a:extLst>
          </p:cNvPr>
          <p:cNvSpPr txBox="1">
            <a:spLocks/>
          </p:cNvSpPr>
          <p:nvPr/>
        </p:nvSpPr>
        <p:spPr>
          <a:xfrm>
            <a:off x="505824" y="165391"/>
            <a:ext cx="7119600" cy="399152"/>
          </a:xfrm>
          <a:prstGeom prst="rect">
            <a:avLst/>
          </a:prstGeom>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3200" dirty="0">
                <a:latin typeface="Outfit" panose="020B0604020202020204" charset="0"/>
              </a:rPr>
              <a:t>03 Principaux composants de Hadoop</a:t>
            </a:r>
          </a:p>
        </p:txBody>
      </p:sp>
      <p:sp>
        <p:nvSpPr>
          <p:cNvPr id="37" name="ZoneTexte 36">
            <a:extLst>
              <a:ext uri="{FF2B5EF4-FFF2-40B4-BE49-F238E27FC236}">
                <a16:creationId xmlns:a16="http://schemas.microsoft.com/office/drawing/2014/main" id="{D54E49D2-C3AC-906F-5A3D-6E740D59E97E}"/>
              </a:ext>
            </a:extLst>
          </p:cNvPr>
          <p:cNvSpPr txBox="1"/>
          <p:nvPr/>
        </p:nvSpPr>
        <p:spPr>
          <a:xfrm>
            <a:off x="8400651" y="4589502"/>
            <a:ext cx="743349" cy="553998"/>
          </a:xfrm>
          <a:prstGeom prst="rect">
            <a:avLst/>
          </a:prstGeom>
          <a:noFill/>
        </p:spPr>
        <p:txBody>
          <a:bodyPr wrap="square" rtlCol="0">
            <a:spAutoFit/>
          </a:bodyPr>
          <a:lstStyle/>
          <a:p>
            <a:r>
              <a:rPr lang="fr-FR" sz="3000" dirty="0">
                <a:latin typeface="DM Sans" pitchFamily="2" charset="0"/>
              </a:rPr>
              <a:t>13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anim calcmode="lin" valueType="num">
                                      <p:cBhvr>
                                        <p:cTn id="8" dur="500" fill="hold"/>
                                        <p:tgtEl>
                                          <p:spTgt spid="22"/>
                                        </p:tgtEl>
                                        <p:attrNameLst>
                                          <p:attrName>ppt_x</p:attrName>
                                        </p:attrNameLst>
                                      </p:cBhvr>
                                      <p:tavLst>
                                        <p:tav tm="0">
                                          <p:val>
                                            <p:strVal val="#ppt_x"/>
                                          </p:val>
                                        </p:tav>
                                        <p:tav tm="100000">
                                          <p:val>
                                            <p:strVal val="#ppt_x"/>
                                          </p:val>
                                        </p:tav>
                                      </p:tavLst>
                                    </p:anim>
                                    <p:anim calcmode="lin" valueType="num">
                                      <p:cBhvr>
                                        <p:cTn id="9" dur="5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50"/>
                                        <p:tgtEl>
                                          <p:spTgt spid="6"/>
                                        </p:tgtEl>
                                      </p:cBhvr>
                                    </p:animEffect>
                                    <p:anim calcmode="lin" valueType="num">
                                      <p:cBhvr>
                                        <p:cTn id="14" dur="250" fill="hold"/>
                                        <p:tgtEl>
                                          <p:spTgt spid="6"/>
                                        </p:tgtEl>
                                        <p:attrNameLst>
                                          <p:attrName>ppt_x</p:attrName>
                                        </p:attrNameLst>
                                      </p:cBhvr>
                                      <p:tavLst>
                                        <p:tav tm="0">
                                          <p:val>
                                            <p:strVal val="#ppt_x"/>
                                          </p:val>
                                        </p:tav>
                                        <p:tav tm="100000">
                                          <p:val>
                                            <p:strVal val="#ppt_x"/>
                                          </p:val>
                                        </p:tav>
                                      </p:tavLst>
                                    </p:anim>
                                    <p:anim calcmode="lin" valueType="num">
                                      <p:cBhvr>
                                        <p:cTn id="15" dur="250" fill="hold"/>
                                        <p:tgtEl>
                                          <p:spTgt spid="6"/>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250"/>
                                        <p:tgtEl>
                                          <p:spTgt spid="9"/>
                                        </p:tgtEl>
                                      </p:cBhvr>
                                    </p:animEffect>
                                    <p:anim calcmode="lin" valueType="num">
                                      <p:cBhvr>
                                        <p:cTn id="19" dur="250" fill="hold"/>
                                        <p:tgtEl>
                                          <p:spTgt spid="9"/>
                                        </p:tgtEl>
                                        <p:attrNameLst>
                                          <p:attrName>ppt_x</p:attrName>
                                        </p:attrNameLst>
                                      </p:cBhvr>
                                      <p:tavLst>
                                        <p:tav tm="0">
                                          <p:val>
                                            <p:strVal val="#ppt_x"/>
                                          </p:val>
                                        </p:tav>
                                        <p:tav tm="100000">
                                          <p:val>
                                            <p:strVal val="#ppt_x"/>
                                          </p:val>
                                        </p:tav>
                                      </p:tavLst>
                                    </p:anim>
                                    <p:anim calcmode="lin" valueType="num">
                                      <p:cBhvr>
                                        <p:cTn id="20" dur="250" fill="hold"/>
                                        <p:tgtEl>
                                          <p:spTgt spid="9"/>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250"/>
                                        <p:tgtEl>
                                          <p:spTgt spid="10"/>
                                        </p:tgtEl>
                                      </p:cBhvr>
                                    </p:animEffect>
                                    <p:anim calcmode="lin" valueType="num">
                                      <p:cBhvr>
                                        <p:cTn id="24" dur="250" fill="hold"/>
                                        <p:tgtEl>
                                          <p:spTgt spid="10"/>
                                        </p:tgtEl>
                                        <p:attrNameLst>
                                          <p:attrName>ppt_x</p:attrName>
                                        </p:attrNameLst>
                                      </p:cBhvr>
                                      <p:tavLst>
                                        <p:tav tm="0">
                                          <p:val>
                                            <p:strVal val="#ppt_x"/>
                                          </p:val>
                                        </p:tav>
                                        <p:tav tm="100000">
                                          <p:val>
                                            <p:strVal val="#ppt_x"/>
                                          </p:val>
                                        </p:tav>
                                      </p:tavLst>
                                    </p:anim>
                                    <p:anim calcmode="lin" valueType="num">
                                      <p:cBhvr>
                                        <p:cTn id="25" dur="250" fill="hold"/>
                                        <p:tgtEl>
                                          <p:spTgt spid="10"/>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250"/>
                                        <p:tgtEl>
                                          <p:spTgt spid="24"/>
                                        </p:tgtEl>
                                      </p:cBhvr>
                                    </p:animEffect>
                                    <p:anim calcmode="lin" valueType="num">
                                      <p:cBhvr>
                                        <p:cTn id="29" dur="250" fill="hold"/>
                                        <p:tgtEl>
                                          <p:spTgt spid="24"/>
                                        </p:tgtEl>
                                        <p:attrNameLst>
                                          <p:attrName>ppt_x</p:attrName>
                                        </p:attrNameLst>
                                      </p:cBhvr>
                                      <p:tavLst>
                                        <p:tav tm="0">
                                          <p:val>
                                            <p:strVal val="#ppt_x"/>
                                          </p:val>
                                        </p:tav>
                                        <p:tav tm="100000">
                                          <p:val>
                                            <p:strVal val="#ppt_x"/>
                                          </p:val>
                                        </p:tav>
                                      </p:tavLst>
                                    </p:anim>
                                    <p:anim calcmode="lin" valueType="num">
                                      <p:cBhvr>
                                        <p:cTn id="30" dur="250" fill="hold"/>
                                        <p:tgtEl>
                                          <p:spTgt spid="24"/>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250"/>
                                        <p:tgtEl>
                                          <p:spTgt spid="25"/>
                                        </p:tgtEl>
                                      </p:cBhvr>
                                    </p:animEffect>
                                    <p:anim calcmode="lin" valueType="num">
                                      <p:cBhvr>
                                        <p:cTn id="34" dur="250" fill="hold"/>
                                        <p:tgtEl>
                                          <p:spTgt spid="25"/>
                                        </p:tgtEl>
                                        <p:attrNameLst>
                                          <p:attrName>ppt_x</p:attrName>
                                        </p:attrNameLst>
                                      </p:cBhvr>
                                      <p:tavLst>
                                        <p:tav tm="0">
                                          <p:val>
                                            <p:strVal val="#ppt_x"/>
                                          </p:val>
                                        </p:tav>
                                        <p:tav tm="100000">
                                          <p:val>
                                            <p:strVal val="#ppt_x"/>
                                          </p:val>
                                        </p:tav>
                                      </p:tavLst>
                                    </p:anim>
                                    <p:anim calcmode="lin" valueType="num">
                                      <p:cBhvr>
                                        <p:cTn id="35" dur="250" fill="hold"/>
                                        <p:tgtEl>
                                          <p:spTgt spid="25"/>
                                        </p:tgtEl>
                                        <p:attrNameLst>
                                          <p:attrName>ppt_y</p:attrName>
                                        </p:attrNameLst>
                                      </p:cBhvr>
                                      <p:tavLst>
                                        <p:tav tm="0">
                                          <p:val>
                                            <p:strVal val="#ppt_y+.1"/>
                                          </p:val>
                                        </p:tav>
                                        <p:tav tm="100000">
                                          <p:val>
                                            <p:strVal val="#ppt_y"/>
                                          </p:val>
                                        </p:tav>
                                      </p:tavLst>
                                    </p:anim>
                                  </p:childTnLst>
                                </p:cTn>
                              </p:par>
                            </p:childTnLst>
                          </p:cTn>
                        </p:par>
                        <p:par>
                          <p:cTn id="36" fill="hold">
                            <p:stCondLst>
                              <p:cond delay="750"/>
                            </p:stCondLst>
                            <p:childTnLst>
                              <p:par>
                                <p:cTn id="37" presetID="42" presetClass="entr" presetSubtype="0" fill="hold"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250"/>
                                        <p:tgtEl>
                                          <p:spTgt spid="11"/>
                                        </p:tgtEl>
                                      </p:cBhvr>
                                    </p:animEffect>
                                    <p:anim calcmode="lin" valueType="num">
                                      <p:cBhvr>
                                        <p:cTn id="40" dur="250" fill="hold"/>
                                        <p:tgtEl>
                                          <p:spTgt spid="11"/>
                                        </p:tgtEl>
                                        <p:attrNameLst>
                                          <p:attrName>ppt_x</p:attrName>
                                        </p:attrNameLst>
                                      </p:cBhvr>
                                      <p:tavLst>
                                        <p:tav tm="0">
                                          <p:val>
                                            <p:strVal val="#ppt_x"/>
                                          </p:val>
                                        </p:tav>
                                        <p:tav tm="100000">
                                          <p:val>
                                            <p:strVal val="#ppt_x"/>
                                          </p:val>
                                        </p:tav>
                                      </p:tavLst>
                                    </p:anim>
                                    <p:anim calcmode="lin" valueType="num">
                                      <p:cBhvr>
                                        <p:cTn id="41" dur="250" fill="hold"/>
                                        <p:tgtEl>
                                          <p:spTgt spid="11"/>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250"/>
                                        <p:tgtEl>
                                          <p:spTgt spid="14"/>
                                        </p:tgtEl>
                                      </p:cBhvr>
                                    </p:animEffect>
                                    <p:anim calcmode="lin" valueType="num">
                                      <p:cBhvr>
                                        <p:cTn id="45" dur="250" fill="hold"/>
                                        <p:tgtEl>
                                          <p:spTgt spid="14"/>
                                        </p:tgtEl>
                                        <p:attrNameLst>
                                          <p:attrName>ppt_x</p:attrName>
                                        </p:attrNameLst>
                                      </p:cBhvr>
                                      <p:tavLst>
                                        <p:tav tm="0">
                                          <p:val>
                                            <p:strVal val="#ppt_x"/>
                                          </p:val>
                                        </p:tav>
                                        <p:tav tm="100000">
                                          <p:val>
                                            <p:strVal val="#ppt_x"/>
                                          </p:val>
                                        </p:tav>
                                      </p:tavLst>
                                    </p:anim>
                                    <p:anim calcmode="lin" valueType="num">
                                      <p:cBhvr>
                                        <p:cTn id="46" dur="250" fill="hold"/>
                                        <p:tgtEl>
                                          <p:spTgt spid="14"/>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250"/>
                                        <p:tgtEl>
                                          <p:spTgt spid="15"/>
                                        </p:tgtEl>
                                      </p:cBhvr>
                                    </p:animEffect>
                                    <p:anim calcmode="lin" valueType="num">
                                      <p:cBhvr>
                                        <p:cTn id="50" dur="250" fill="hold"/>
                                        <p:tgtEl>
                                          <p:spTgt spid="15"/>
                                        </p:tgtEl>
                                        <p:attrNameLst>
                                          <p:attrName>ppt_x</p:attrName>
                                        </p:attrNameLst>
                                      </p:cBhvr>
                                      <p:tavLst>
                                        <p:tav tm="0">
                                          <p:val>
                                            <p:strVal val="#ppt_x"/>
                                          </p:val>
                                        </p:tav>
                                        <p:tav tm="100000">
                                          <p:val>
                                            <p:strVal val="#ppt_x"/>
                                          </p:val>
                                        </p:tav>
                                      </p:tavLst>
                                    </p:anim>
                                    <p:anim calcmode="lin" valueType="num">
                                      <p:cBhvr>
                                        <p:cTn id="51" dur="250" fill="hold"/>
                                        <p:tgtEl>
                                          <p:spTgt spid="15"/>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250"/>
                                        <p:tgtEl>
                                          <p:spTgt spid="26"/>
                                        </p:tgtEl>
                                      </p:cBhvr>
                                    </p:animEffect>
                                    <p:anim calcmode="lin" valueType="num">
                                      <p:cBhvr>
                                        <p:cTn id="55" dur="250" fill="hold"/>
                                        <p:tgtEl>
                                          <p:spTgt spid="26"/>
                                        </p:tgtEl>
                                        <p:attrNameLst>
                                          <p:attrName>ppt_x</p:attrName>
                                        </p:attrNameLst>
                                      </p:cBhvr>
                                      <p:tavLst>
                                        <p:tav tm="0">
                                          <p:val>
                                            <p:strVal val="#ppt_x"/>
                                          </p:val>
                                        </p:tav>
                                        <p:tav tm="100000">
                                          <p:val>
                                            <p:strVal val="#ppt_x"/>
                                          </p:val>
                                        </p:tav>
                                      </p:tavLst>
                                    </p:anim>
                                    <p:anim calcmode="lin" valueType="num">
                                      <p:cBhvr>
                                        <p:cTn id="56" dur="250" fill="hold"/>
                                        <p:tgtEl>
                                          <p:spTgt spid="26"/>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250"/>
                                        <p:tgtEl>
                                          <p:spTgt spid="27"/>
                                        </p:tgtEl>
                                      </p:cBhvr>
                                    </p:animEffect>
                                    <p:anim calcmode="lin" valueType="num">
                                      <p:cBhvr>
                                        <p:cTn id="60" dur="250" fill="hold"/>
                                        <p:tgtEl>
                                          <p:spTgt spid="27"/>
                                        </p:tgtEl>
                                        <p:attrNameLst>
                                          <p:attrName>ppt_x</p:attrName>
                                        </p:attrNameLst>
                                      </p:cBhvr>
                                      <p:tavLst>
                                        <p:tav tm="0">
                                          <p:val>
                                            <p:strVal val="#ppt_x"/>
                                          </p:val>
                                        </p:tav>
                                        <p:tav tm="100000">
                                          <p:val>
                                            <p:strVal val="#ppt_x"/>
                                          </p:val>
                                        </p:tav>
                                      </p:tavLst>
                                    </p:anim>
                                    <p:anim calcmode="lin" valueType="num">
                                      <p:cBhvr>
                                        <p:cTn id="61" dur="250" fill="hold"/>
                                        <p:tgtEl>
                                          <p:spTgt spid="27"/>
                                        </p:tgtEl>
                                        <p:attrNameLst>
                                          <p:attrName>ppt_y</p:attrName>
                                        </p:attrNameLst>
                                      </p:cBhvr>
                                      <p:tavLst>
                                        <p:tav tm="0">
                                          <p:val>
                                            <p:strVal val="#ppt_y+.1"/>
                                          </p:val>
                                        </p:tav>
                                        <p:tav tm="100000">
                                          <p:val>
                                            <p:strVal val="#ppt_y"/>
                                          </p:val>
                                        </p:tav>
                                      </p:tavLst>
                                    </p:anim>
                                  </p:childTnLst>
                                </p:cTn>
                              </p:par>
                            </p:childTnLst>
                          </p:cTn>
                        </p:par>
                        <p:par>
                          <p:cTn id="62" fill="hold">
                            <p:stCondLst>
                              <p:cond delay="1000"/>
                            </p:stCondLst>
                            <p:childTnLst>
                              <p:par>
                                <p:cTn id="63" presetID="42" presetClass="entr" presetSubtype="0" fill="hold" nodeType="after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250"/>
                                        <p:tgtEl>
                                          <p:spTgt spid="16"/>
                                        </p:tgtEl>
                                      </p:cBhvr>
                                    </p:animEffect>
                                    <p:anim calcmode="lin" valueType="num">
                                      <p:cBhvr>
                                        <p:cTn id="66" dur="250" fill="hold"/>
                                        <p:tgtEl>
                                          <p:spTgt spid="16"/>
                                        </p:tgtEl>
                                        <p:attrNameLst>
                                          <p:attrName>ppt_x</p:attrName>
                                        </p:attrNameLst>
                                      </p:cBhvr>
                                      <p:tavLst>
                                        <p:tav tm="0">
                                          <p:val>
                                            <p:strVal val="#ppt_x"/>
                                          </p:val>
                                        </p:tav>
                                        <p:tav tm="100000">
                                          <p:val>
                                            <p:strVal val="#ppt_x"/>
                                          </p:val>
                                        </p:tav>
                                      </p:tavLst>
                                    </p:anim>
                                    <p:anim calcmode="lin" valueType="num">
                                      <p:cBhvr>
                                        <p:cTn id="67" dur="250" fill="hold"/>
                                        <p:tgtEl>
                                          <p:spTgt spid="16"/>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250"/>
                                        <p:tgtEl>
                                          <p:spTgt spid="19"/>
                                        </p:tgtEl>
                                      </p:cBhvr>
                                    </p:animEffect>
                                    <p:anim calcmode="lin" valueType="num">
                                      <p:cBhvr>
                                        <p:cTn id="71" dur="250" fill="hold"/>
                                        <p:tgtEl>
                                          <p:spTgt spid="19"/>
                                        </p:tgtEl>
                                        <p:attrNameLst>
                                          <p:attrName>ppt_x</p:attrName>
                                        </p:attrNameLst>
                                      </p:cBhvr>
                                      <p:tavLst>
                                        <p:tav tm="0">
                                          <p:val>
                                            <p:strVal val="#ppt_x"/>
                                          </p:val>
                                        </p:tav>
                                        <p:tav tm="100000">
                                          <p:val>
                                            <p:strVal val="#ppt_x"/>
                                          </p:val>
                                        </p:tav>
                                      </p:tavLst>
                                    </p:anim>
                                    <p:anim calcmode="lin" valueType="num">
                                      <p:cBhvr>
                                        <p:cTn id="72" dur="250" fill="hold"/>
                                        <p:tgtEl>
                                          <p:spTgt spid="19"/>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250"/>
                                        <p:tgtEl>
                                          <p:spTgt spid="20"/>
                                        </p:tgtEl>
                                      </p:cBhvr>
                                    </p:animEffect>
                                    <p:anim calcmode="lin" valueType="num">
                                      <p:cBhvr>
                                        <p:cTn id="76" dur="250" fill="hold"/>
                                        <p:tgtEl>
                                          <p:spTgt spid="20"/>
                                        </p:tgtEl>
                                        <p:attrNameLst>
                                          <p:attrName>ppt_x</p:attrName>
                                        </p:attrNameLst>
                                      </p:cBhvr>
                                      <p:tavLst>
                                        <p:tav tm="0">
                                          <p:val>
                                            <p:strVal val="#ppt_x"/>
                                          </p:val>
                                        </p:tav>
                                        <p:tav tm="100000">
                                          <p:val>
                                            <p:strVal val="#ppt_x"/>
                                          </p:val>
                                        </p:tav>
                                      </p:tavLst>
                                    </p:anim>
                                    <p:anim calcmode="lin" valueType="num">
                                      <p:cBhvr>
                                        <p:cTn id="77" dur="250" fill="hold"/>
                                        <p:tgtEl>
                                          <p:spTgt spid="20"/>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250"/>
                                        <p:tgtEl>
                                          <p:spTgt spid="28"/>
                                        </p:tgtEl>
                                      </p:cBhvr>
                                    </p:animEffect>
                                    <p:anim calcmode="lin" valueType="num">
                                      <p:cBhvr>
                                        <p:cTn id="81" dur="250" fill="hold"/>
                                        <p:tgtEl>
                                          <p:spTgt spid="28"/>
                                        </p:tgtEl>
                                        <p:attrNameLst>
                                          <p:attrName>ppt_x</p:attrName>
                                        </p:attrNameLst>
                                      </p:cBhvr>
                                      <p:tavLst>
                                        <p:tav tm="0">
                                          <p:val>
                                            <p:strVal val="#ppt_x"/>
                                          </p:val>
                                        </p:tav>
                                        <p:tav tm="100000">
                                          <p:val>
                                            <p:strVal val="#ppt_x"/>
                                          </p:val>
                                        </p:tav>
                                      </p:tavLst>
                                    </p:anim>
                                    <p:anim calcmode="lin" valueType="num">
                                      <p:cBhvr>
                                        <p:cTn id="82" dur="250" fill="hold"/>
                                        <p:tgtEl>
                                          <p:spTgt spid="28"/>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fade">
                                      <p:cBhvr>
                                        <p:cTn id="85" dur="250"/>
                                        <p:tgtEl>
                                          <p:spTgt spid="29"/>
                                        </p:tgtEl>
                                      </p:cBhvr>
                                    </p:animEffect>
                                    <p:anim calcmode="lin" valueType="num">
                                      <p:cBhvr>
                                        <p:cTn id="86" dur="250" fill="hold"/>
                                        <p:tgtEl>
                                          <p:spTgt spid="29"/>
                                        </p:tgtEl>
                                        <p:attrNameLst>
                                          <p:attrName>ppt_x</p:attrName>
                                        </p:attrNameLst>
                                      </p:cBhvr>
                                      <p:tavLst>
                                        <p:tav tm="0">
                                          <p:val>
                                            <p:strVal val="#ppt_x"/>
                                          </p:val>
                                        </p:tav>
                                        <p:tav tm="100000">
                                          <p:val>
                                            <p:strVal val="#ppt_x"/>
                                          </p:val>
                                        </p:tav>
                                      </p:tavLst>
                                    </p:anim>
                                    <p:anim calcmode="lin" valueType="num">
                                      <p:cBhvr>
                                        <p:cTn id="87" dur="25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23"/>
                                        </p:tgtEl>
                                        <p:attrNameLst>
                                          <p:attrName>style.visibility</p:attrName>
                                        </p:attrNameLst>
                                      </p:cBhvr>
                                      <p:to>
                                        <p:strVal val="visible"/>
                                      </p:to>
                                    </p:set>
                                    <p:animEffect transition="in" filter="fade">
                                      <p:cBhvr>
                                        <p:cTn id="92" dur="250"/>
                                        <p:tgtEl>
                                          <p:spTgt spid="23"/>
                                        </p:tgtEl>
                                      </p:cBhvr>
                                    </p:animEffect>
                                  </p:childTnLst>
                                </p:cTn>
                              </p:par>
                            </p:childTnLst>
                          </p:cTn>
                        </p:par>
                        <p:par>
                          <p:cTn id="93" fill="hold">
                            <p:stCondLst>
                              <p:cond delay="250"/>
                            </p:stCondLst>
                            <p:childTnLst>
                              <p:par>
                                <p:cTn id="94" presetID="1" presetClass="entr" presetSubtype="0" fill="hold" grpId="0" nodeType="afterEffect">
                                  <p:stCondLst>
                                    <p:cond delay="0"/>
                                  </p:stCondLst>
                                  <p:childTnLst>
                                    <p:set>
                                      <p:cBhvr>
                                        <p:cTn id="95"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4" grpId="0" animBg="1"/>
      <p:bldP spid="15" grpId="0" animBg="1"/>
      <p:bldP spid="19" grpId="0" animBg="1"/>
      <p:bldP spid="20" grpId="0" animBg="1"/>
      <p:bldP spid="21" grpId="0" animBg="1"/>
      <p:bldP spid="22" grpId="0" animBg="1"/>
      <p:bldP spid="25" grpId="0" animBg="1"/>
      <p:bldP spid="27" grpId="0" animBg="1"/>
      <p:bldP spid="2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
          <p:cNvSpPr/>
          <p:nvPr/>
        </p:nvSpPr>
        <p:spPr>
          <a:xfrm>
            <a:off x="665643" y="1025672"/>
            <a:ext cx="14400" cy="3419247"/>
          </a:xfrm>
          <a:prstGeom prst="roundRect">
            <a:avLst>
              <a:gd name="adj" fmla="val 111628"/>
            </a:avLst>
          </a:prstGeom>
          <a:solidFill>
            <a:srgbClr val="D9D4C9"/>
          </a:solidFill>
          <a:ln/>
        </p:spPr>
      </p:sp>
      <p:sp>
        <p:nvSpPr>
          <p:cNvPr id="5" name="Shape 2"/>
          <p:cNvSpPr/>
          <p:nvPr/>
        </p:nvSpPr>
        <p:spPr>
          <a:xfrm>
            <a:off x="809532" y="1435670"/>
            <a:ext cx="372089" cy="14288"/>
          </a:xfrm>
          <a:prstGeom prst="roundRect">
            <a:avLst>
              <a:gd name="adj" fmla="val 111628"/>
            </a:avLst>
          </a:prstGeom>
          <a:solidFill>
            <a:srgbClr val="D9D4C9"/>
          </a:solidFill>
          <a:ln/>
        </p:spPr>
      </p:sp>
      <p:sp>
        <p:nvSpPr>
          <p:cNvPr id="8" name="Text 5"/>
          <p:cNvSpPr/>
          <p:nvPr/>
        </p:nvSpPr>
        <p:spPr>
          <a:xfrm>
            <a:off x="1289000" y="1309929"/>
            <a:ext cx="1521173" cy="166092"/>
          </a:xfrm>
          <a:prstGeom prst="rect">
            <a:avLst/>
          </a:prstGeom>
          <a:noFill/>
          <a:ln/>
        </p:spPr>
        <p:txBody>
          <a:bodyPr wrap="none" lIns="0" tIns="0" rIns="0" bIns="0" rtlCol="0" anchor="t"/>
          <a:lstStyle/>
          <a:p>
            <a:pPr>
              <a:lnSpc>
                <a:spcPts val="1289"/>
              </a:lnSpc>
            </a:pPr>
            <a:r>
              <a:rPr lang="en-US" sz="1800" dirty="0">
                <a:solidFill>
                  <a:srgbClr val="BDB50B"/>
                </a:solidFill>
                <a:latin typeface="DM Sans" pitchFamily="2" charset="0"/>
              </a:rPr>
              <a:t>Gestion des </a:t>
            </a:r>
            <a:r>
              <a:rPr lang="en-US" sz="1800" dirty="0" err="1">
                <a:solidFill>
                  <a:srgbClr val="BDB50B"/>
                </a:solidFill>
                <a:latin typeface="DM Sans" pitchFamily="2" charset="0"/>
              </a:rPr>
              <a:t>Ressources</a:t>
            </a:r>
            <a:endParaRPr lang="en-US" sz="1800" dirty="0">
              <a:solidFill>
                <a:srgbClr val="BDB50B"/>
              </a:solidFill>
              <a:latin typeface="DM Sans" pitchFamily="2" charset="0"/>
            </a:endParaRPr>
          </a:p>
        </p:txBody>
      </p:sp>
      <p:sp>
        <p:nvSpPr>
          <p:cNvPr id="9" name="Text 6"/>
          <p:cNvSpPr/>
          <p:nvPr/>
        </p:nvSpPr>
        <p:spPr>
          <a:xfrm>
            <a:off x="1289000" y="1539813"/>
            <a:ext cx="4133789" cy="510332"/>
          </a:xfrm>
          <a:prstGeom prst="rect">
            <a:avLst/>
          </a:prstGeom>
          <a:noFill/>
          <a:ln/>
        </p:spPr>
        <p:txBody>
          <a:bodyPr wrap="square" lIns="0" tIns="0" rIns="0" bIns="0" rtlCol="0" anchor="t"/>
          <a:lstStyle/>
          <a:p>
            <a:pPr algn="just">
              <a:lnSpc>
                <a:spcPts val="1336"/>
              </a:lnSpc>
            </a:pPr>
            <a:r>
              <a:rPr lang="en-US" sz="1200" dirty="0">
                <a:solidFill>
                  <a:srgbClr val="2B4150"/>
                </a:solidFill>
                <a:latin typeface="DM Sans" pitchFamily="2" charset="0"/>
                <a:ea typeface="Source Sans Pro" pitchFamily="34" charset="-122"/>
              </a:rPr>
              <a:t>YARN </a:t>
            </a:r>
            <a:r>
              <a:rPr lang="en-US" sz="1200" dirty="0" err="1">
                <a:solidFill>
                  <a:srgbClr val="2B4150"/>
                </a:solidFill>
                <a:latin typeface="DM Sans" pitchFamily="2" charset="0"/>
                <a:ea typeface="Source Sans Pro" pitchFamily="34" charset="-122"/>
              </a:rPr>
              <a:t>gère</a:t>
            </a:r>
            <a:r>
              <a:rPr lang="en-US" sz="1200" dirty="0">
                <a:solidFill>
                  <a:srgbClr val="2B4150"/>
                </a:solidFill>
                <a:latin typeface="DM Sans" pitchFamily="2" charset="0"/>
                <a:ea typeface="Source Sans Pro" pitchFamily="34" charset="-122"/>
              </a:rPr>
              <a:t> les </a:t>
            </a:r>
            <a:r>
              <a:rPr lang="en-US" sz="1200" dirty="0" err="1">
                <a:solidFill>
                  <a:srgbClr val="2B4150"/>
                </a:solidFill>
                <a:latin typeface="DM Sans" pitchFamily="2" charset="0"/>
                <a:ea typeface="Source Sans Pro" pitchFamily="34" charset="-122"/>
              </a:rPr>
              <a:t>ressources</a:t>
            </a:r>
            <a:r>
              <a:rPr lang="en-US" sz="1200" dirty="0">
                <a:solidFill>
                  <a:srgbClr val="2B4150"/>
                </a:solidFill>
                <a:latin typeface="DM Sans" pitchFamily="2" charset="0"/>
                <a:ea typeface="Source Sans Pro" pitchFamily="34" charset="-122"/>
              </a:rPr>
              <a:t> du cluster Hadoop, </a:t>
            </a:r>
            <a:r>
              <a:rPr lang="en-US" sz="1200" dirty="0" err="1">
                <a:solidFill>
                  <a:srgbClr val="2B4150"/>
                </a:solidFill>
                <a:latin typeface="DM Sans" pitchFamily="2" charset="0"/>
                <a:ea typeface="Source Sans Pro" pitchFamily="34" charset="-122"/>
              </a:rPr>
              <a:t>telles</a:t>
            </a:r>
            <a:r>
              <a:rPr lang="en-US" sz="1200" dirty="0">
                <a:solidFill>
                  <a:srgbClr val="2B4150"/>
                </a:solidFill>
                <a:latin typeface="DM Sans" pitchFamily="2" charset="0"/>
                <a:ea typeface="Source Sans Pro" pitchFamily="34" charset="-122"/>
              </a:rPr>
              <a:t> que la </a:t>
            </a:r>
            <a:r>
              <a:rPr lang="en-US" sz="1200" dirty="0" err="1">
                <a:solidFill>
                  <a:srgbClr val="2B4150"/>
                </a:solidFill>
                <a:latin typeface="DM Sans" pitchFamily="2" charset="0"/>
                <a:ea typeface="Source Sans Pro" pitchFamily="34" charset="-122"/>
              </a:rPr>
              <a:t>mémoire</a:t>
            </a:r>
            <a:r>
              <a:rPr lang="en-US" sz="1200" dirty="0">
                <a:solidFill>
                  <a:srgbClr val="2B4150"/>
                </a:solidFill>
                <a:latin typeface="DM Sans" pitchFamily="2" charset="0"/>
                <a:ea typeface="Source Sans Pro" pitchFamily="34" charset="-122"/>
              </a:rPr>
              <a:t> et le </a:t>
            </a:r>
            <a:r>
              <a:rPr lang="en-US" sz="1200" dirty="0" err="1">
                <a:solidFill>
                  <a:srgbClr val="2B4150"/>
                </a:solidFill>
                <a:latin typeface="DM Sans" pitchFamily="2" charset="0"/>
                <a:ea typeface="Source Sans Pro" pitchFamily="34" charset="-122"/>
              </a:rPr>
              <a:t>processeur</a:t>
            </a:r>
            <a:r>
              <a:rPr lang="en-US" sz="1200" dirty="0">
                <a:solidFill>
                  <a:srgbClr val="2B4150"/>
                </a:solidFill>
                <a:latin typeface="DM Sans" pitchFamily="2" charset="0"/>
                <a:ea typeface="Source Sans Pro" pitchFamily="34" charset="-122"/>
              </a:rPr>
              <a:t>, </a:t>
            </a:r>
            <a:r>
              <a:rPr lang="en-US" sz="1200" dirty="0" err="1">
                <a:solidFill>
                  <a:srgbClr val="2B4150"/>
                </a:solidFill>
                <a:latin typeface="DM Sans" pitchFamily="2" charset="0"/>
                <a:ea typeface="Source Sans Pro" pitchFamily="34" charset="-122"/>
              </a:rPr>
              <a:t>en</a:t>
            </a:r>
            <a:r>
              <a:rPr lang="en-US" sz="1200" dirty="0">
                <a:solidFill>
                  <a:srgbClr val="2B4150"/>
                </a:solidFill>
                <a:latin typeface="DM Sans" pitchFamily="2" charset="0"/>
                <a:ea typeface="Source Sans Pro" pitchFamily="34" charset="-122"/>
              </a:rPr>
              <a:t> les </a:t>
            </a:r>
            <a:r>
              <a:rPr lang="en-US" sz="1200" dirty="0" err="1">
                <a:solidFill>
                  <a:srgbClr val="2B4150"/>
                </a:solidFill>
                <a:latin typeface="DM Sans" pitchFamily="2" charset="0"/>
                <a:ea typeface="Source Sans Pro" pitchFamily="34" charset="-122"/>
              </a:rPr>
              <a:t>allouant</a:t>
            </a:r>
            <a:r>
              <a:rPr lang="en-US" sz="1200" dirty="0">
                <a:solidFill>
                  <a:srgbClr val="2B4150"/>
                </a:solidFill>
                <a:latin typeface="DM Sans" pitchFamily="2" charset="0"/>
                <a:ea typeface="Source Sans Pro" pitchFamily="34" charset="-122"/>
              </a:rPr>
              <a:t> </a:t>
            </a:r>
            <a:r>
              <a:rPr lang="en-US" sz="1200" dirty="0" err="1">
                <a:solidFill>
                  <a:srgbClr val="2B4150"/>
                </a:solidFill>
                <a:latin typeface="DM Sans" pitchFamily="2" charset="0"/>
                <a:ea typeface="Source Sans Pro" pitchFamily="34" charset="-122"/>
              </a:rPr>
              <a:t>dynamiquement</a:t>
            </a:r>
            <a:r>
              <a:rPr lang="en-US" sz="1200" dirty="0">
                <a:solidFill>
                  <a:srgbClr val="2B4150"/>
                </a:solidFill>
                <a:latin typeface="DM Sans" pitchFamily="2" charset="0"/>
                <a:ea typeface="Source Sans Pro" pitchFamily="34" charset="-122"/>
              </a:rPr>
              <a:t> aux </a:t>
            </a:r>
            <a:r>
              <a:rPr lang="en-US" sz="1200" dirty="0" err="1">
                <a:solidFill>
                  <a:srgbClr val="2B4150"/>
                </a:solidFill>
                <a:latin typeface="DM Sans" pitchFamily="2" charset="0"/>
                <a:ea typeface="Source Sans Pro" pitchFamily="34" charset="-122"/>
              </a:rPr>
              <a:t>différentes</a:t>
            </a:r>
            <a:r>
              <a:rPr lang="en-US" sz="1200" dirty="0">
                <a:solidFill>
                  <a:srgbClr val="2B4150"/>
                </a:solidFill>
                <a:latin typeface="DM Sans" pitchFamily="2" charset="0"/>
                <a:ea typeface="Source Sans Pro" pitchFamily="34" charset="-122"/>
              </a:rPr>
              <a:t> applications et </a:t>
            </a:r>
            <a:r>
              <a:rPr lang="en-US" sz="1200" dirty="0" err="1">
                <a:solidFill>
                  <a:srgbClr val="2B4150"/>
                </a:solidFill>
                <a:latin typeface="DM Sans" pitchFamily="2" charset="0"/>
                <a:ea typeface="Source Sans Pro" pitchFamily="34" charset="-122"/>
              </a:rPr>
              <a:t>tâches</a:t>
            </a:r>
            <a:r>
              <a:rPr lang="en-US" sz="1200" dirty="0">
                <a:solidFill>
                  <a:srgbClr val="2B4150"/>
                </a:solidFill>
                <a:latin typeface="DM Sans" pitchFamily="2" charset="0"/>
                <a:ea typeface="Source Sans Pro" pitchFamily="34" charset="-122"/>
              </a:rPr>
              <a:t> </a:t>
            </a:r>
            <a:r>
              <a:rPr lang="en-US" sz="1200" dirty="0" err="1">
                <a:solidFill>
                  <a:srgbClr val="2B4150"/>
                </a:solidFill>
                <a:latin typeface="DM Sans" pitchFamily="2" charset="0"/>
                <a:ea typeface="Source Sans Pro" pitchFamily="34" charset="-122"/>
              </a:rPr>
              <a:t>en</a:t>
            </a:r>
            <a:r>
              <a:rPr lang="en-US" sz="1200" dirty="0">
                <a:solidFill>
                  <a:srgbClr val="2B4150"/>
                </a:solidFill>
                <a:latin typeface="DM Sans" pitchFamily="2" charset="0"/>
                <a:ea typeface="Source Sans Pro" pitchFamily="34" charset="-122"/>
              </a:rPr>
              <a:t> </a:t>
            </a:r>
            <a:r>
              <a:rPr lang="en-US" sz="1200" dirty="0" err="1">
                <a:solidFill>
                  <a:srgbClr val="2B4150"/>
                </a:solidFill>
                <a:latin typeface="DM Sans" pitchFamily="2" charset="0"/>
                <a:ea typeface="Source Sans Pro" pitchFamily="34" charset="-122"/>
              </a:rPr>
              <a:t>cours</a:t>
            </a:r>
            <a:r>
              <a:rPr lang="en-US" sz="1200" dirty="0">
                <a:solidFill>
                  <a:srgbClr val="2B4150"/>
                </a:solidFill>
                <a:latin typeface="DM Sans" pitchFamily="2" charset="0"/>
                <a:ea typeface="Source Sans Pro" pitchFamily="34" charset="-122"/>
              </a:rPr>
              <a:t> </a:t>
            </a:r>
            <a:r>
              <a:rPr lang="en-US" sz="1200" dirty="0" err="1">
                <a:solidFill>
                  <a:srgbClr val="2B4150"/>
                </a:solidFill>
                <a:latin typeface="DM Sans" pitchFamily="2" charset="0"/>
                <a:ea typeface="Source Sans Pro" pitchFamily="34" charset="-122"/>
              </a:rPr>
              <a:t>d'exécution</a:t>
            </a:r>
            <a:r>
              <a:rPr lang="en-US" sz="1200" dirty="0">
                <a:solidFill>
                  <a:srgbClr val="2B4150"/>
                </a:solidFill>
                <a:latin typeface="DM Sans" pitchFamily="2" charset="0"/>
                <a:ea typeface="Source Sans Pro" pitchFamily="34" charset="-122"/>
              </a:rPr>
              <a:t>.</a:t>
            </a:r>
          </a:p>
        </p:txBody>
      </p:sp>
      <p:sp>
        <p:nvSpPr>
          <p:cNvPr id="10" name="Shape 7"/>
          <p:cNvSpPr/>
          <p:nvPr/>
        </p:nvSpPr>
        <p:spPr>
          <a:xfrm>
            <a:off x="809532" y="2494842"/>
            <a:ext cx="372089" cy="14288"/>
          </a:xfrm>
          <a:prstGeom prst="roundRect">
            <a:avLst>
              <a:gd name="adj" fmla="val 111628"/>
            </a:avLst>
          </a:prstGeom>
          <a:solidFill>
            <a:srgbClr val="D9D4C9"/>
          </a:solidFill>
          <a:ln/>
        </p:spPr>
      </p:sp>
      <p:sp>
        <p:nvSpPr>
          <p:cNvPr id="13" name="Text 10"/>
          <p:cNvSpPr/>
          <p:nvPr/>
        </p:nvSpPr>
        <p:spPr>
          <a:xfrm>
            <a:off x="1289001" y="2369102"/>
            <a:ext cx="1329016" cy="166092"/>
          </a:xfrm>
          <a:prstGeom prst="rect">
            <a:avLst/>
          </a:prstGeom>
          <a:noFill/>
          <a:ln/>
        </p:spPr>
        <p:txBody>
          <a:bodyPr wrap="none" lIns="0" tIns="0" rIns="0" bIns="0" rtlCol="0" anchor="t"/>
          <a:lstStyle/>
          <a:p>
            <a:pPr>
              <a:lnSpc>
                <a:spcPts val="1289"/>
              </a:lnSpc>
            </a:pPr>
            <a:r>
              <a:rPr lang="en-US" sz="1800" dirty="0" err="1">
                <a:solidFill>
                  <a:srgbClr val="BDB50B"/>
                </a:solidFill>
                <a:latin typeface="DM Sans" pitchFamily="2" charset="0"/>
              </a:rPr>
              <a:t>Flexibilité</a:t>
            </a:r>
            <a:endParaRPr lang="en-US" sz="1800" dirty="0">
              <a:solidFill>
                <a:srgbClr val="BDB50B"/>
              </a:solidFill>
              <a:latin typeface="DM Sans" pitchFamily="2" charset="0"/>
            </a:endParaRPr>
          </a:p>
        </p:txBody>
      </p:sp>
      <p:sp>
        <p:nvSpPr>
          <p:cNvPr id="14" name="Text 11"/>
          <p:cNvSpPr/>
          <p:nvPr/>
        </p:nvSpPr>
        <p:spPr>
          <a:xfrm>
            <a:off x="1289000" y="2598985"/>
            <a:ext cx="4133789" cy="510332"/>
          </a:xfrm>
          <a:prstGeom prst="rect">
            <a:avLst/>
          </a:prstGeom>
          <a:noFill/>
          <a:ln/>
        </p:spPr>
        <p:txBody>
          <a:bodyPr wrap="square" lIns="0" tIns="0" rIns="0" bIns="0" rtlCol="0" anchor="t"/>
          <a:lstStyle/>
          <a:p>
            <a:pPr algn="just">
              <a:lnSpc>
                <a:spcPts val="1336"/>
              </a:lnSpc>
            </a:pPr>
            <a:r>
              <a:rPr lang="en-US" sz="1200" dirty="0">
                <a:solidFill>
                  <a:srgbClr val="2B4150"/>
                </a:solidFill>
                <a:latin typeface="DM Sans" pitchFamily="2" charset="0"/>
                <a:ea typeface="Source Sans Pro" pitchFamily="34" charset="-122"/>
              </a:rPr>
              <a:t>YARN permet d'exécuter différentes applications sur le même cluster Hadoop, y compris des applications MapReduce, Spark, et d'autres frameworks de traitement de données.</a:t>
            </a:r>
          </a:p>
        </p:txBody>
      </p:sp>
      <p:sp>
        <p:nvSpPr>
          <p:cNvPr id="15" name="Shape 12"/>
          <p:cNvSpPr/>
          <p:nvPr/>
        </p:nvSpPr>
        <p:spPr>
          <a:xfrm>
            <a:off x="809532" y="3554015"/>
            <a:ext cx="372089" cy="14288"/>
          </a:xfrm>
          <a:prstGeom prst="roundRect">
            <a:avLst>
              <a:gd name="adj" fmla="val 111628"/>
            </a:avLst>
          </a:prstGeom>
          <a:solidFill>
            <a:srgbClr val="D9D4C9"/>
          </a:solidFill>
          <a:ln/>
        </p:spPr>
      </p:sp>
      <p:sp>
        <p:nvSpPr>
          <p:cNvPr id="18" name="Text 15"/>
          <p:cNvSpPr/>
          <p:nvPr/>
        </p:nvSpPr>
        <p:spPr>
          <a:xfrm>
            <a:off x="1289001" y="3428274"/>
            <a:ext cx="1329016" cy="166092"/>
          </a:xfrm>
          <a:prstGeom prst="rect">
            <a:avLst/>
          </a:prstGeom>
          <a:noFill/>
          <a:ln/>
        </p:spPr>
        <p:txBody>
          <a:bodyPr wrap="none" lIns="0" tIns="0" rIns="0" bIns="0" rtlCol="0" anchor="t"/>
          <a:lstStyle/>
          <a:p>
            <a:pPr>
              <a:lnSpc>
                <a:spcPts val="1289"/>
              </a:lnSpc>
            </a:pPr>
            <a:r>
              <a:rPr lang="en-US" sz="1800" dirty="0" err="1">
                <a:solidFill>
                  <a:srgbClr val="BDB50B"/>
                </a:solidFill>
                <a:latin typeface="DM Sans" pitchFamily="2" charset="0"/>
              </a:rPr>
              <a:t>Efficacité</a:t>
            </a:r>
            <a:endParaRPr lang="en-US" sz="1800" dirty="0">
              <a:solidFill>
                <a:srgbClr val="BDB50B"/>
              </a:solidFill>
              <a:latin typeface="DM Sans" pitchFamily="2" charset="0"/>
            </a:endParaRPr>
          </a:p>
        </p:txBody>
      </p:sp>
      <p:sp>
        <p:nvSpPr>
          <p:cNvPr id="19" name="Text 16"/>
          <p:cNvSpPr/>
          <p:nvPr/>
        </p:nvSpPr>
        <p:spPr>
          <a:xfrm>
            <a:off x="1262955" y="3658158"/>
            <a:ext cx="4159834" cy="680442"/>
          </a:xfrm>
          <a:prstGeom prst="rect">
            <a:avLst/>
          </a:prstGeom>
          <a:noFill/>
          <a:ln/>
        </p:spPr>
        <p:txBody>
          <a:bodyPr wrap="square" lIns="0" tIns="0" rIns="0" bIns="0" rtlCol="0" anchor="t"/>
          <a:lstStyle/>
          <a:p>
            <a:pPr algn="just">
              <a:lnSpc>
                <a:spcPts val="1336"/>
              </a:lnSpc>
            </a:pPr>
            <a:r>
              <a:rPr lang="en-US" sz="1200" dirty="0">
                <a:solidFill>
                  <a:srgbClr val="2B4150"/>
                </a:solidFill>
                <a:latin typeface="DM Sans" pitchFamily="2" charset="0"/>
                <a:ea typeface="Source Sans Pro" pitchFamily="34" charset="-122"/>
              </a:rPr>
              <a:t>YARN optimise l'utilisation des ressources du cluster, en allouant dynamiquement les ressources en fonction des besoins de chaque application, améliorant ainsi l'efficacité globale du cluster.</a:t>
            </a:r>
          </a:p>
        </p:txBody>
      </p:sp>
      <p:pic>
        <p:nvPicPr>
          <p:cNvPr id="21" name="Image 0" descr="preencoded.png">
            <a:extLst>
              <a:ext uri="{FF2B5EF4-FFF2-40B4-BE49-F238E27FC236}">
                <a16:creationId xmlns:a16="http://schemas.microsoft.com/office/drawing/2014/main" id="{E3B286AF-9146-B5D7-7428-14C14EA40009}"/>
              </a:ext>
            </a:extLst>
          </p:cNvPr>
          <p:cNvPicPr>
            <a:picLocks noChangeAspect="1"/>
          </p:cNvPicPr>
          <p:nvPr/>
        </p:nvPicPr>
        <p:blipFill>
          <a:blip r:embed="rId3">
            <a:duotone>
              <a:schemeClr val="bg2">
                <a:shade val="45000"/>
                <a:satMod val="135000"/>
              </a:schemeClr>
              <a:prstClr val="white"/>
            </a:duotone>
          </a:blip>
          <a:stretch>
            <a:fillRect/>
          </a:stretch>
        </p:blipFill>
        <p:spPr>
          <a:xfrm>
            <a:off x="6572250" y="1025672"/>
            <a:ext cx="2571750" cy="4117828"/>
          </a:xfrm>
          <a:prstGeom prst="rect">
            <a:avLst/>
          </a:prstGeom>
        </p:spPr>
      </p:pic>
      <p:sp>
        <p:nvSpPr>
          <p:cNvPr id="22" name="Google Shape;619;p47">
            <a:extLst>
              <a:ext uri="{FF2B5EF4-FFF2-40B4-BE49-F238E27FC236}">
                <a16:creationId xmlns:a16="http://schemas.microsoft.com/office/drawing/2014/main" id="{6A25298F-65E1-8705-75D0-45E46A7827EB}"/>
              </a:ext>
            </a:extLst>
          </p:cNvPr>
          <p:cNvSpPr txBox="1">
            <a:spLocks/>
          </p:cNvSpPr>
          <p:nvPr/>
        </p:nvSpPr>
        <p:spPr>
          <a:xfrm>
            <a:off x="505824" y="165391"/>
            <a:ext cx="7119600" cy="399152"/>
          </a:xfrm>
          <a:prstGeom prst="rect">
            <a:avLst/>
          </a:prstGeom>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3200" dirty="0">
                <a:latin typeface="Outfit" panose="020B0604020202020204" charset="0"/>
              </a:rPr>
              <a:t>03 Principaux composants de Hadoop</a:t>
            </a:r>
          </a:p>
        </p:txBody>
      </p:sp>
      <p:sp>
        <p:nvSpPr>
          <p:cNvPr id="23" name="Text 0">
            <a:extLst>
              <a:ext uri="{FF2B5EF4-FFF2-40B4-BE49-F238E27FC236}">
                <a16:creationId xmlns:a16="http://schemas.microsoft.com/office/drawing/2014/main" id="{1F8697E3-9C53-6DAE-24E6-43C87DF1630B}"/>
              </a:ext>
            </a:extLst>
          </p:cNvPr>
          <p:cNvSpPr/>
          <p:nvPr/>
        </p:nvSpPr>
        <p:spPr>
          <a:xfrm>
            <a:off x="1287522" y="645942"/>
            <a:ext cx="6337902" cy="298331"/>
          </a:xfrm>
          <a:prstGeom prst="rect">
            <a:avLst/>
          </a:prstGeom>
          <a:noFill/>
          <a:ln/>
        </p:spPr>
        <p:txBody>
          <a:bodyPr wrap="square" lIns="0" tIns="0" rIns="0" bIns="0" rtlCol="0" anchor="t"/>
          <a:lstStyle/>
          <a:p>
            <a:pPr>
              <a:lnSpc>
                <a:spcPts val="2602"/>
              </a:lnSpc>
            </a:pPr>
            <a:r>
              <a:rPr lang="en-US" sz="2086" dirty="0">
                <a:solidFill>
                  <a:srgbClr val="124E73"/>
                </a:solidFill>
                <a:latin typeface="MuseoModerno Medium" pitchFamily="34" charset="0"/>
                <a:ea typeface="MuseoModerno Medium" pitchFamily="34" charset="-122"/>
                <a:cs typeface="MuseoModerno Medium" pitchFamily="34" charset="-120"/>
              </a:rPr>
              <a:t>YARN : La Gestion des </a:t>
            </a:r>
            <a:r>
              <a:rPr lang="en-US" sz="2086" dirty="0" err="1">
                <a:solidFill>
                  <a:srgbClr val="124E73"/>
                </a:solidFill>
                <a:latin typeface="MuseoModerno Medium" pitchFamily="34" charset="0"/>
                <a:ea typeface="MuseoModerno Medium" pitchFamily="34" charset="-122"/>
                <a:cs typeface="MuseoModerno Medium" pitchFamily="34" charset="-120"/>
              </a:rPr>
              <a:t>Ressources</a:t>
            </a:r>
            <a:r>
              <a:rPr lang="en-US" sz="2086" dirty="0">
                <a:solidFill>
                  <a:srgbClr val="124E73"/>
                </a:solidFill>
                <a:latin typeface="MuseoModerno Medium" pitchFamily="34" charset="0"/>
                <a:ea typeface="MuseoModerno Medium" pitchFamily="34" charset="-122"/>
                <a:cs typeface="MuseoModerno Medium" pitchFamily="34" charset="-120"/>
              </a:rPr>
              <a:t> dans Hadoop</a:t>
            </a:r>
            <a:endParaRPr lang="en-US" sz="2086" dirty="0"/>
          </a:p>
        </p:txBody>
      </p:sp>
      <p:sp>
        <p:nvSpPr>
          <p:cNvPr id="34" name="Shape 1">
            <a:extLst>
              <a:ext uri="{FF2B5EF4-FFF2-40B4-BE49-F238E27FC236}">
                <a16:creationId xmlns:a16="http://schemas.microsoft.com/office/drawing/2014/main" id="{17DB6F48-548E-932C-9EF1-46B83C0C093C}"/>
              </a:ext>
            </a:extLst>
          </p:cNvPr>
          <p:cNvSpPr/>
          <p:nvPr/>
        </p:nvSpPr>
        <p:spPr>
          <a:xfrm>
            <a:off x="484760" y="1257511"/>
            <a:ext cx="360000" cy="360000"/>
          </a:xfrm>
          <a:prstGeom prst="roundRect">
            <a:avLst>
              <a:gd name="adj" fmla="val 6667"/>
            </a:avLst>
          </a:prstGeom>
          <a:solidFill>
            <a:srgbClr val="F3EEE3"/>
          </a:solidFill>
          <a:ln/>
        </p:spPr>
      </p:sp>
      <p:sp>
        <p:nvSpPr>
          <p:cNvPr id="35" name="Text 2">
            <a:extLst>
              <a:ext uri="{FF2B5EF4-FFF2-40B4-BE49-F238E27FC236}">
                <a16:creationId xmlns:a16="http://schemas.microsoft.com/office/drawing/2014/main" id="{1BB13AD3-AD64-0D0A-551A-C1F327970BA8}"/>
              </a:ext>
            </a:extLst>
          </p:cNvPr>
          <p:cNvSpPr/>
          <p:nvPr/>
        </p:nvSpPr>
        <p:spPr>
          <a:xfrm>
            <a:off x="622009" y="1453892"/>
            <a:ext cx="74786" cy="159507"/>
          </a:xfrm>
          <a:prstGeom prst="rect">
            <a:avLst/>
          </a:prstGeom>
          <a:noFill/>
          <a:ln/>
        </p:spPr>
        <p:txBody>
          <a:bodyPr wrap="none" lIns="0" tIns="0" rIns="0" bIns="0" rtlCol="0" anchor="t"/>
          <a:lstStyle/>
          <a:p>
            <a:pPr algn="ctr">
              <a:lnSpc>
                <a:spcPts val="1242"/>
              </a:lnSpc>
            </a:pPr>
            <a:r>
              <a:rPr lang="fr-FR" sz="2200" noProof="0" dirty="0">
                <a:solidFill>
                  <a:srgbClr val="2B4150"/>
                </a:solidFill>
                <a:latin typeface="MuseoModerno Medium" pitchFamily="34" charset="0"/>
                <a:ea typeface="MuseoModerno Medium" pitchFamily="34" charset="-122"/>
                <a:cs typeface="MuseoModerno Medium" pitchFamily="34" charset="-120"/>
              </a:rPr>
              <a:t>1</a:t>
            </a:r>
            <a:endParaRPr lang="fr-FR" sz="2200" noProof="0" dirty="0"/>
          </a:p>
        </p:txBody>
      </p:sp>
      <p:sp>
        <p:nvSpPr>
          <p:cNvPr id="36" name="Shape 1">
            <a:extLst>
              <a:ext uri="{FF2B5EF4-FFF2-40B4-BE49-F238E27FC236}">
                <a16:creationId xmlns:a16="http://schemas.microsoft.com/office/drawing/2014/main" id="{21A27597-2E33-793E-4ADE-EDC91684457F}"/>
              </a:ext>
            </a:extLst>
          </p:cNvPr>
          <p:cNvSpPr/>
          <p:nvPr/>
        </p:nvSpPr>
        <p:spPr>
          <a:xfrm>
            <a:off x="479402" y="2348598"/>
            <a:ext cx="360000" cy="360000"/>
          </a:xfrm>
          <a:prstGeom prst="roundRect">
            <a:avLst>
              <a:gd name="adj" fmla="val 6667"/>
            </a:avLst>
          </a:prstGeom>
          <a:solidFill>
            <a:srgbClr val="F3EEE3"/>
          </a:solidFill>
          <a:ln/>
        </p:spPr>
      </p:sp>
      <p:sp>
        <p:nvSpPr>
          <p:cNvPr id="37" name="Text 2">
            <a:extLst>
              <a:ext uri="{FF2B5EF4-FFF2-40B4-BE49-F238E27FC236}">
                <a16:creationId xmlns:a16="http://schemas.microsoft.com/office/drawing/2014/main" id="{F34C7074-96A4-93C6-1D34-1A554EB17EEA}"/>
              </a:ext>
            </a:extLst>
          </p:cNvPr>
          <p:cNvSpPr/>
          <p:nvPr/>
        </p:nvSpPr>
        <p:spPr>
          <a:xfrm>
            <a:off x="622009" y="2521175"/>
            <a:ext cx="74786" cy="159507"/>
          </a:xfrm>
          <a:prstGeom prst="rect">
            <a:avLst/>
          </a:prstGeom>
          <a:noFill/>
          <a:ln/>
        </p:spPr>
        <p:txBody>
          <a:bodyPr wrap="none" lIns="0" tIns="0" rIns="0" bIns="0" rtlCol="0" anchor="t"/>
          <a:lstStyle/>
          <a:p>
            <a:pPr algn="ctr">
              <a:lnSpc>
                <a:spcPts val="1242"/>
              </a:lnSpc>
            </a:pPr>
            <a:r>
              <a:rPr lang="fr-FR" sz="2200" dirty="0">
                <a:solidFill>
                  <a:srgbClr val="2B4150"/>
                </a:solidFill>
                <a:latin typeface="MuseoModerno Medium" pitchFamily="34" charset="0"/>
              </a:rPr>
              <a:t>2</a:t>
            </a:r>
            <a:endParaRPr lang="fr-FR" sz="2200" noProof="0" dirty="0"/>
          </a:p>
        </p:txBody>
      </p:sp>
      <p:sp>
        <p:nvSpPr>
          <p:cNvPr id="38" name="Shape 1">
            <a:extLst>
              <a:ext uri="{FF2B5EF4-FFF2-40B4-BE49-F238E27FC236}">
                <a16:creationId xmlns:a16="http://schemas.microsoft.com/office/drawing/2014/main" id="{679FD07E-FD57-88C5-1647-B9FF8318D421}"/>
              </a:ext>
            </a:extLst>
          </p:cNvPr>
          <p:cNvSpPr/>
          <p:nvPr/>
        </p:nvSpPr>
        <p:spPr>
          <a:xfrm>
            <a:off x="479402" y="3405827"/>
            <a:ext cx="360000" cy="360000"/>
          </a:xfrm>
          <a:prstGeom prst="roundRect">
            <a:avLst>
              <a:gd name="adj" fmla="val 6667"/>
            </a:avLst>
          </a:prstGeom>
          <a:solidFill>
            <a:srgbClr val="F3EEE3"/>
          </a:solidFill>
          <a:ln/>
        </p:spPr>
      </p:sp>
      <p:sp>
        <p:nvSpPr>
          <p:cNvPr id="39" name="Text 2">
            <a:extLst>
              <a:ext uri="{FF2B5EF4-FFF2-40B4-BE49-F238E27FC236}">
                <a16:creationId xmlns:a16="http://schemas.microsoft.com/office/drawing/2014/main" id="{02C92FC8-B0E5-7A17-C4EC-D9BB1F0AEC4A}"/>
              </a:ext>
            </a:extLst>
          </p:cNvPr>
          <p:cNvSpPr/>
          <p:nvPr/>
        </p:nvSpPr>
        <p:spPr>
          <a:xfrm>
            <a:off x="622009" y="3578404"/>
            <a:ext cx="74786" cy="159507"/>
          </a:xfrm>
          <a:prstGeom prst="rect">
            <a:avLst/>
          </a:prstGeom>
          <a:noFill/>
          <a:ln/>
        </p:spPr>
        <p:txBody>
          <a:bodyPr wrap="none" lIns="0" tIns="0" rIns="0" bIns="0" rtlCol="0" anchor="t"/>
          <a:lstStyle/>
          <a:p>
            <a:pPr algn="ctr">
              <a:lnSpc>
                <a:spcPts val="1242"/>
              </a:lnSpc>
            </a:pPr>
            <a:r>
              <a:rPr lang="fr-FR" sz="2200" dirty="0">
                <a:solidFill>
                  <a:srgbClr val="2B4150"/>
                </a:solidFill>
                <a:latin typeface="MuseoModerno Medium" pitchFamily="34" charset="0"/>
              </a:rPr>
              <a:t>3</a:t>
            </a:r>
            <a:endParaRPr lang="fr-FR" sz="2200" noProof="0" dirty="0"/>
          </a:p>
        </p:txBody>
      </p:sp>
      <p:sp>
        <p:nvSpPr>
          <p:cNvPr id="41" name="ZoneTexte 40">
            <a:extLst>
              <a:ext uri="{FF2B5EF4-FFF2-40B4-BE49-F238E27FC236}">
                <a16:creationId xmlns:a16="http://schemas.microsoft.com/office/drawing/2014/main" id="{939CB5DA-AA61-A10D-8200-4F846F4355E5}"/>
              </a:ext>
            </a:extLst>
          </p:cNvPr>
          <p:cNvSpPr txBox="1"/>
          <p:nvPr/>
        </p:nvSpPr>
        <p:spPr>
          <a:xfrm>
            <a:off x="8400651" y="4589502"/>
            <a:ext cx="743349" cy="553998"/>
          </a:xfrm>
          <a:prstGeom prst="rect">
            <a:avLst/>
          </a:prstGeom>
          <a:solidFill>
            <a:srgbClr val="FFFCF5"/>
          </a:solidFill>
        </p:spPr>
        <p:txBody>
          <a:bodyPr wrap="square" rtlCol="0">
            <a:spAutoFit/>
          </a:bodyPr>
          <a:lstStyle/>
          <a:p>
            <a:r>
              <a:rPr lang="fr-FR" sz="3000" dirty="0">
                <a:latin typeface="DM Sans" pitchFamily="2" charset="0"/>
              </a:rPr>
              <a:t>14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anim calcmode="lin" valueType="num">
                                      <p:cBhvr>
                                        <p:cTn id="8" dur="500" fill="hold"/>
                                        <p:tgtEl>
                                          <p:spTgt spid="23"/>
                                        </p:tgtEl>
                                        <p:attrNameLst>
                                          <p:attrName>ppt_x</p:attrName>
                                        </p:attrNameLst>
                                      </p:cBhvr>
                                      <p:tavLst>
                                        <p:tav tm="0">
                                          <p:val>
                                            <p:strVal val="#ppt_x"/>
                                          </p:val>
                                        </p:tav>
                                        <p:tav tm="100000">
                                          <p:val>
                                            <p:strVal val="#ppt_x"/>
                                          </p:val>
                                        </p:tav>
                                      </p:tavLst>
                                    </p:anim>
                                    <p:anim calcmode="lin" valueType="num">
                                      <p:cBhvr>
                                        <p:cTn id="9" dur="500" fill="hold"/>
                                        <p:tgtEl>
                                          <p:spTgt spid="2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50"/>
                                        <p:tgtEl>
                                          <p:spTgt spid="5"/>
                                        </p:tgtEl>
                                      </p:cBhvr>
                                    </p:animEffect>
                                    <p:anim calcmode="lin" valueType="num">
                                      <p:cBhvr>
                                        <p:cTn id="14" dur="250" fill="hold"/>
                                        <p:tgtEl>
                                          <p:spTgt spid="5"/>
                                        </p:tgtEl>
                                        <p:attrNameLst>
                                          <p:attrName>ppt_x</p:attrName>
                                        </p:attrNameLst>
                                      </p:cBhvr>
                                      <p:tavLst>
                                        <p:tav tm="0">
                                          <p:val>
                                            <p:strVal val="#ppt_x"/>
                                          </p:val>
                                        </p:tav>
                                        <p:tav tm="100000">
                                          <p:val>
                                            <p:strVal val="#ppt_x"/>
                                          </p:val>
                                        </p:tav>
                                      </p:tavLst>
                                    </p:anim>
                                    <p:anim calcmode="lin" valueType="num">
                                      <p:cBhvr>
                                        <p:cTn id="15" dur="250" fill="hold"/>
                                        <p:tgtEl>
                                          <p:spTgt spid="5"/>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250"/>
                                        <p:tgtEl>
                                          <p:spTgt spid="8"/>
                                        </p:tgtEl>
                                      </p:cBhvr>
                                    </p:animEffect>
                                    <p:anim calcmode="lin" valueType="num">
                                      <p:cBhvr>
                                        <p:cTn id="19" dur="250" fill="hold"/>
                                        <p:tgtEl>
                                          <p:spTgt spid="8"/>
                                        </p:tgtEl>
                                        <p:attrNameLst>
                                          <p:attrName>ppt_x</p:attrName>
                                        </p:attrNameLst>
                                      </p:cBhvr>
                                      <p:tavLst>
                                        <p:tav tm="0">
                                          <p:val>
                                            <p:strVal val="#ppt_x"/>
                                          </p:val>
                                        </p:tav>
                                        <p:tav tm="100000">
                                          <p:val>
                                            <p:strVal val="#ppt_x"/>
                                          </p:val>
                                        </p:tav>
                                      </p:tavLst>
                                    </p:anim>
                                    <p:anim calcmode="lin" valueType="num">
                                      <p:cBhvr>
                                        <p:cTn id="20" dur="250" fill="hold"/>
                                        <p:tgtEl>
                                          <p:spTgt spid="8"/>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250"/>
                                        <p:tgtEl>
                                          <p:spTgt spid="9"/>
                                        </p:tgtEl>
                                      </p:cBhvr>
                                    </p:animEffect>
                                    <p:anim calcmode="lin" valueType="num">
                                      <p:cBhvr>
                                        <p:cTn id="24" dur="250" fill="hold"/>
                                        <p:tgtEl>
                                          <p:spTgt spid="9"/>
                                        </p:tgtEl>
                                        <p:attrNameLst>
                                          <p:attrName>ppt_x</p:attrName>
                                        </p:attrNameLst>
                                      </p:cBhvr>
                                      <p:tavLst>
                                        <p:tav tm="0">
                                          <p:val>
                                            <p:strVal val="#ppt_x"/>
                                          </p:val>
                                        </p:tav>
                                        <p:tav tm="100000">
                                          <p:val>
                                            <p:strVal val="#ppt_x"/>
                                          </p:val>
                                        </p:tav>
                                      </p:tavLst>
                                    </p:anim>
                                    <p:anim calcmode="lin" valueType="num">
                                      <p:cBhvr>
                                        <p:cTn id="25" dur="250" fill="hold"/>
                                        <p:tgtEl>
                                          <p:spTgt spid="9"/>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250"/>
                                        <p:tgtEl>
                                          <p:spTgt spid="34"/>
                                        </p:tgtEl>
                                      </p:cBhvr>
                                    </p:animEffect>
                                    <p:anim calcmode="lin" valueType="num">
                                      <p:cBhvr>
                                        <p:cTn id="29" dur="250" fill="hold"/>
                                        <p:tgtEl>
                                          <p:spTgt spid="34"/>
                                        </p:tgtEl>
                                        <p:attrNameLst>
                                          <p:attrName>ppt_x</p:attrName>
                                        </p:attrNameLst>
                                      </p:cBhvr>
                                      <p:tavLst>
                                        <p:tav tm="0">
                                          <p:val>
                                            <p:strVal val="#ppt_x"/>
                                          </p:val>
                                        </p:tav>
                                        <p:tav tm="100000">
                                          <p:val>
                                            <p:strVal val="#ppt_x"/>
                                          </p:val>
                                        </p:tav>
                                      </p:tavLst>
                                    </p:anim>
                                    <p:anim calcmode="lin" valueType="num">
                                      <p:cBhvr>
                                        <p:cTn id="30" dur="250" fill="hold"/>
                                        <p:tgtEl>
                                          <p:spTgt spid="34"/>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250"/>
                                        <p:tgtEl>
                                          <p:spTgt spid="35"/>
                                        </p:tgtEl>
                                      </p:cBhvr>
                                    </p:animEffect>
                                    <p:anim calcmode="lin" valueType="num">
                                      <p:cBhvr>
                                        <p:cTn id="34" dur="250" fill="hold"/>
                                        <p:tgtEl>
                                          <p:spTgt spid="35"/>
                                        </p:tgtEl>
                                        <p:attrNameLst>
                                          <p:attrName>ppt_x</p:attrName>
                                        </p:attrNameLst>
                                      </p:cBhvr>
                                      <p:tavLst>
                                        <p:tav tm="0">
                                          <p:val>
                                            <p:strVal val="#ppt_x"/>
                                          </p:val>
                                        </p:tav>
                                        <p:tav tm="100000">
                                          <p:val>
                                            <p:strVal val="#ppt_x"/>
                                          </p:val>
                                        </p:tav>
                                      </p:tavLst>
                                    </p:anim>
                                    <p:anim calcmode="lin" valueType="num">
                                      <p:cBhvr>
                                        <p:cTn id="35" dur="250" fill="hold"/>
                                        <p:tgtEl>
                                          <p:spTgt spid="35"/>
                                        </p:tgtEl>
                                        <p:attrNameLst>
                                          <p:attrName>ppt_y</p:attrName>
                                        </p:attrNameLst>
                                      </p:cBhvr>
                                      <p:tavLst>
                                        <p:tav tm="0">
                                          <p:val>
                                            <p:strVal val="#ppt_y+.1"/>
                                          </p:val>
                                        </p:tav>
                                        <p:tav tm="100000">
                                          <p:val>
                                            <p:strVal val="#ppt_y"/>
                                          </p:val>
                                        </p:tav>
                                      </p:tavLst>
                                    </p:anim>
                                  </p:childTnLst>
                                </p:cTn>
                              </p:par>
                            </p:childTnLst>
                          </p:cTn>
                        </p:par>
                        <p:par>
                          <p:cTn id="36" fill="hold">
                            <p:stCondLst>
                              <p:cond delay="750"/>
                            </p:stCondLst>
                            <p:childTnLst>
                              <p:par>
                                <p:cTn id="37" presetID="42" presetClass="entr" presetSubtype="0"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250"/>
                                        <p:tgtEl>
                                          <p:spTgt spid="10"/>
                                        </p:tgtEl>
                                      </p:cBhvr>
                                    </p:animEffect>
                                    <p:anim calcmode="lin" valueType="num">
                                      <p:cBhvr>
                                        <p:cTn id="40" dur="250" fill="hold"/>
                                        <p:tgtEl>
                                          <p:spTgt spid="10"/>
                                        </p:tgtEl>
                                        <p:attrNameLst>
                                          <p:attrName>ppt_x</p:attrName>
                                        </p:attrNameLst>
                                      </p:cBhvr>
                                      <p:tavLst>
                                        <p:tav tm="0">
                                          <p:val>
                                            <p:strVal val="#ppt_x"/>
                                          </p:val>
                                        </p:tav>
                                        <p:tav tm="100000">
                                          <p:val>
                                            <p:strVal val="#ppt_x"/>
                                          </p:val>
                                        </p:tav>
                                      </p:tavLst>
                                    </p:anim>
                                    <p:anim calcmode="lin" valueType="num">
                                      <p:cBhvr>
                                        <p:cTn id="41" dur="250" fill="hold"/>
                                        <p:tgtEl>
                                          <p:spTgt spid="1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250"/>
                                        <p:tgtEl>
                                          <p:spTgt spid="13"/>
                                        </p:tgtEl>
                                      </p:cBhvr>
                                    </p:animEffect>
                                    <p:anim calcmode="lin" valueType="num">
                                      <p:cBhvr>
                                        <p:cTn id="45" dur="250" fill="hold"/>
                                        <p:tgtEl>
                                          <p:spTgt spid="13"/>
                                        </p:tgtEl>
                                        <p:attrNameLst>
                                          <p:attrName>ppt_x</p:attrName>
                                        </p:attrNameLst>
                                      </p:cBhvr>
                                      <p:tavLst>
                                        <p:tav tm="0">
                                          <p:val>
                                            <p:strVal val="#ppt_x"/>
                                          </p:val>
                                        </p:tav>
                                        <p:tav tm="100000">
                                          <p:val>
                                            <p:strVal val="#ppt_x"/>
                                          </p:val>
                                        </p:tav>
                                      </p:tavLst>
                                    </p:anim>
                                    <p:anim calcmode="lin" valueType="num">
                                      <p:cBhvr>
                                        <p:cTn id="46" dur="250" fill="hold"/>
                                        <p:tgtEl>
                                          <p:spTgt spid="13"/>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250"/>
                                        <p:tgtEl>
                                          <p:spTgt spid="14"/>
                                        </p:tgtEl>
                                      </p:cBhvr>
                                    </p:animEffect>
                                    <p:anim calcmode="lin" valueType="num">
                                      <p:cBhvr>
                                        <p:cTn id="50" dur="250" fill="hold"/>
                                        <p:tgtEl>
                                          <p:spTgt spid="14"/>
                                        </p:tgtEl>
                                        <p:attrNameLst>
                                          <p:attrName>ppt_x</p:attrName>
                                        </p:attrNameLst>
                                      </p:cBhvr>
                                      <p:tavLst>
                                        <p:tav tm="0">
                                          <p:val>
                                            <p:strVal val="#ppt_x"/>
                                          </p:val>
                                        </p:tav>
                                        <p:tav tm="100000">
                                          <p:val>
                                            <p:strVal val="#ppt_x"/>
                                          </p:val>
                                        </p:tav>
                                      </p:tavLst>
                                    </p:anim>
                                    <p:anim calcmode="lin" valueType="num">
                                      <p:cBhvr>
                                        <p:cTn id="51" dur="250" fill="hold"/>
                                        <p:tgtEl>
                                          <p:spTgt spid="14"/>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250"/>
                                        <p:tgtEl>
                                          <p:spTgt spid="36"/>
                                        </p:tgtEl>
                                      </p:cBhvr>
                                    </p:animEffect>
                                    <p:anim calcmode="lin" valueType="num">
                                      <p:cBhvr>
                                        <p:cTn id="55" dur="250" fill="hold"/>
                                        <p:tgtEl>
                                          <p:spTgt spid="36"/>
                                        </p:tgtEl>
                                        <p:attrNameLst>
                                          <p:attrName>ppt_x</p:attrName>
                                        </p:attrNameLst>
                                      </p:cBhvr>
                                      <p:tavLst>
                                        <p:tav tm="0">
                                          <p:val>
                                            <p:strVal val="#ppt_x"/>
                                          </p:val>
                                        </p:tav>
                                        <p:tav tm="100000">
                                          <p:val>
                                            <p:strVal val="#ppt_x"/>
                                          </p:val>
                                        </p:tav>
                                      </p:tavLst>
                                    </p:anim>
                                    <p:anim calcmode="lin" valueType="num">
                                      <p:cBhvr>
                                        <p:cTn id="56" dur="250" fill="hold"/>
                                        <p:tgtEl>
                                          <p:spTgt spid="36"/>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anim calcmode="lin" valueType="num">
                                      <p:cBhvr>
                                        <p:cTn id="60" dur="250" fill="hold"/>
                                        <p:tgtEl>
                                          <p:spTgt spid="37"/>
                                        </p:tgtEl>
                                        <p:attrNameLst>
                                          <p:attrName>ppt_x</p:attrName>
                                        </p:attrNameLst>
                                      </p:cBhvr>
                                      <p:tavLst>
                                        <p:tav tm="0">
                                          <p:val>
                                            <p:strVal val="#ppt_x"/>
                                          </p:val>
                                        </p:tav>
                                        <p:tav tm="100000">
                                          <p:val>
                                            <p:strVal val="#ppt_x"/>
                                          </p:val>
                                        </p:tav>
                                      </p:tavLst>
                                    </p:anim>
                                    <p:anim calcmode="lin" valueType="num">
                                      <p:cBhvr>
                                        <p:cTn id="61" dur="250" fill="hold"/>
                                        <p:tgtEl>
                                          <p:spTgt spid="37"/>
                                        </p:tgtEl>
                                        <p:attrNameLst>
                                          <p:attrName>ppt_y</p:attrName>
                                        </p:attrNameLst>
                                      </p:cBhvr>
                                      <p:tavLst>
                                        <p:tav tm="0">
                                          <p:val>
                                            <p:strVal val="#ppt_y+.1"/>
                                          </p:val>
                                        </p:tav>
                                        <p:tav tm="100000">
                                          <p:val>
                                            <p:strVal val="#ppt_y"/>
                                          </p:val>
                                        </p:tav>
                                      </p:tavLst>
                                    </p:anim>
                                  </p:childTnLst>
                                </p:cTn>
                              </p:par>
                            </p:childTnLst>
                          </p:cTn>
                        </p:par>
                        <p:par>
                          <p:cTn id="62" fill="hold">
                            <p:stCondLst>
                              <p:cond delay="1000"/>
                            </p:stCondLst>
                            <p:childTnLst>
                              <p:par>
                                <p:cTn id="63" presetID="42" presetClass="entr" presetSubtype="0" fill="hold" nodeType="after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fade">
                                      <p:cBhvr>
                                        <p:cTn id="65" dur="250"/>
                                        <p:tgtEl>
                                          <p:spTgt spid="15"/>
                                        </p:tgtEl>
                                      </p:cBhvr>
                                    </p:animEffect>
                                    <p:anim calcmode="lin" valueType="num">
                                      <p:cBhvr>
                                        <p:cTn id="66" dur="250" fill="hold"/>
                                        <p:tgtEl>
                                          <p:spTgt spid="15"/>
                                        </p:tgtEl>
                                        <p:attrNameLst>
                                          <p:attrName>ppt_x</p:attrName>
                                        </p:attrNameLst>
                                      </p:cBhvr>
                                      <p:tavLst>
                                        <p:tav tm="0">
                                          <p:val>
                                            <p:strVal val="#ppt_x"/>
                                          </p:val>
                                        </p:tav>
                                        <p:tav tm="100000">
                                          <p:val>
                                            <p:strVal val="#ppt_x"/>
                                          </p:val>
                                        </p:tav>
                                      </p:tavLst>
                                    </p:anim>
                                    <p:anim calcmode="lin" valueType="num">
                                      <p:cBhvr>
                                        <p:cTn id="67" dur="250" fill="hold"/>
                                        <p:tgtEl>
                                          <p:spTgt spid="15"/>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fade">
                                      <p:cBhvr>
                                        <p:cTn id="70" dur="250"/>
                                        <p:tgtEl>
                                          <p:spTgt spid="18"/>
                                        </p:tgtEl>
                                      </p:cBhvr>
                                    </p:animEffect>
                                    <p:anim calcmode="lin" valueType="num">
                                      <p:cBhvr>
                                        <p:cTn id="71" dur="250" fill="hold"/>
                                        <p:tgtEl>
                                          <p:spTgt spid="18"/>
                                        </p:tgtEl>
                                        <p:attrNameLst>
                                          <p:attrName>ppt_x</p:attrName>
                                        </p:attrNameLst>
                                      </p:cBhvr>
                                      <p:tavLst>
                                        <p:tav tm="0">
                                          <p:val>
                                            <p:strVal val="#ppt_x"/>
                                          </p:val>
                                        </p:tav>
                                        <p:tav tm="100000">
                                          <p:val>
                                            <p:strVal val="#ppt_x"/>
                                          </p:val>
                                        </p:tav>
                                      </p:tavLst>
                                    </p:anim>
                                    <p:anim calcmode="lin" valueType="num">
                                      <p:cBhvr>
                                        <p:cTn id="72" dur="250" fill="hold"/>
                                        <p:tgtEl>
                                          <p:spTgt spid="18"/>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fade">
                                      <p:cBhvr>
                                        <p:cTn id="75" dur="250"/>
                                        <p:tgtEl>
                                          <p:spTgt spid="19"/>
                                        </p:tgtEl>
                                      </p:cBhvr>
                                    </p:animEffect>
                                    <p:anim calcmode="lin" valueType="num">
                                      <p:cBhvr>
                                        <p:cTn id="76" dur="250" fill="hold"/>
                                        <p:tgtEl>
                                          <p:spTgt spid="19"/>
                                        </p:tgtEl>
                                        <p:attrNameLst>
                                          <p:attrName>ppt_x</p:attrName>
                                        </p:attrNameLst>
                                      </p:cBhvr>
                                      <p:tavLst>
                                        <p:tav tm="0">
                                          <p:val>
                                            <p:strVal val="#ppt_x"/>
                                          </p:val>
                                        </p:tav>
                                        <p:tav tm="100000">
                                          <p:val>
                                            <p:strVal val="#ppt_x"/>
                                          </p:val>
                                        </p:tav>
                                      </p:tavLst>
                                    </p:anim>
                                    <p:anim calcmode="lin" valueType="num">
                                      <p:cBhvr>
                                        <p:cTn id="77" dur="250" fill="hold"/>
                                        <p:tgtEl>
                                          <p:spTgt spid="19"/>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fade">
                                      <p:cBhvr>
                                        <p:cTn id="80" dur="250"/>
                                        <p:tgtEl>
                                          <p:spTgt spid="38"/>
                                        </p:tgtEl>
                                      </p:cBhvr>
                                    </p:animEffect>
                                    <p:anim calcmode="lin" valueType="num">
                                      <p:cBhvr>
                                        <p:cTn id="81" dur="250" fill="hold"/>
                                        <p:tgtEl>
                                          <p:spTgt spid="38"/>
                                        </p:tgtEl>
                                        <p:attrNameLst>
                                          <p:attrName>ppt_x</p:attrName>
                                        </p:attrNameLst>
                                      </p:cBhvr>
                                      <p:tavLst>
                                        <p:tav tm="0">
                                          <p:val>
                                            <p:strVal val="#ppt_x"/>
                                          </p:val>
                                        </p:tav>
                                        <p:tav tm="100000">
                                          <p:val>
                                            <p:strVal val="#ppt_x"/>
                                          </p:val>
                                        </p:tav>
                                      </p:tavLst>
                                    </p:anim>
                                    <p:anim calcmode="lin" valueType="num">
                                      <p:cBhvr>
                                        <p:cTn id="82" dur="250" fill="hold"/>
                                        <p:tgtEl>
                                          <p:spTgt spid="38"/>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39"/>
                                        </p:tgtEl>
                                        <p:attrNameLst>
                                          <p:attrName>style.visibility</p:attrName>
                                        </p:attrNameLst>
                                      </p:cBhvr>
                                      <p:to>
                                        <p:strVal val="visible"/>
                                      </p:to>
                                    </p:set>
                                    <p:animEffect transition="in" filter="fade">
                                      <p:cBhvr>
                                        <p:cTn id="85" dur="250"/>
                                        <p:tgtEl>
                                          <p:spTgt spid="39"/>
                                        </p:tgtEl>
                                      </p:cBhvr>
                                    </p:animEffect>
                                    <p:anim calcmode="lin" valueType="num">
                                      <p:cBhvr>
                                        <p:cTn id="86" dur="250" fill="hold"/>
                                        <p:tgtEl>
                                          <p:spTgt spid="39"/>
                                        </p:tgtEl>
                                        <p:attrNameLst>
                                          <p:attrName>ppt_x</p:attrName>
                                        </p:attrNameLst>
                                      </p:cBhvr>
                                      <p:tavLst>
                                        <p:tav tm="0">
                                          <p:val>
                                            <p:strVal val="#ppt_x"/>
                                          </p:val>
                                        </p:tav>
                                        <p:tav tm="100000">
                                          <p:val>
                                            <p:strVal val="#ppt_x"/>
                                          </p:val>
                                        </p:tav>
                                      </p:tavLst>
                                    </p:anim>
                                    <p:anim calcmode="lin" valueType="num">
                                      <p:cBhvr>
                                        <p:cTn id="87" dur="25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animBg="1"/>
      <p:bldP spid="14" grpId="0" animBg="1"/>
      <p:bldP spid="18" grpId="0" animBg="1"/>
      <p:bldP spid="19" grpId="0" animBg="1"/>
      <p:bldP spid="23" grpId="0" animBg="1"/>
      <p:bldP spid="35" grpId="0" animBg="1"/>
      <p:bldP spid="37" grpId="0" animBg="1"/>
      <p:bldP spid="3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CF5"/>
        </a:solidFill>
        <a:effectLst/>
      </p:bgPr>
    </p:bg>
    <p:spTree>
      <p:nvGrpSpPr>
        <p:cNvPr id="1" name="Shape 618">
          <a:extLst>
            <a:ext uri="{FF2B5EF4-FFF2-40B4-BE49-F238E27FC236}">
              <a16:creationId xmlns:a16="http://schemas.microsoft.com/office/drawing/2014/main" id="{DD1AF528-F4B7-138A-AC57-B1EEDF845F3E}"/>
            </a:ext>
          </a:extLst>
        </p:cNvPr>
        <p:cNvGrpSpPr/>
        <p:nvPr/>
      </p:nvGrpSpPr>
      <p:grpSpPr>
        <a:xfrm>
          <a:off x="0" y="0"/>
          <a:ext cx="0" cy="0"/>
          <a:chOff x="0" y="0"/>
          <a:chExt cx="0" cy="0"/>
        </a:xfrm>
      </p:grpSpPr>
      <p:sp>
        <p:nvSpPr>
          <p:cNvPr id="619" name="Google Shape;619;p47">
            <a:extLst>
              <a:ext uri="{FF2B5EF4-FFF2-40B4-BE49-F238E27FC236}">
                <a16:creationId xmlns:a16="http://schemas.microsoft.com/office/drawing/2014/main" id="{ADD12B58-41DD-1CD5-AE87-3B2F88A89690}"/>
              </a:ext>
            </a:extLst>
          </p:cNvPr>
          <p:cNvSpPr txBox="1">
            <a:spLocks noGrp="1"/>
          </p:cNvSpPr>
          <p:nvPr>
            <p:ph type="title"/>
          </p:nvPr>
        </p:nvSpPr>
        <p:spPr>
          <a:xfrm>
            <a:off x="4362206" y="1890824"/>
            <a:ext cx="4177495" cy="2792488"/>
          </a:xfrm>
          <a:prstGeom prst="rect">
            <a:avLst/>
          </a:prstGeom>
        </p:spPr>
        <p:txBody>
          <a:bodyPr spcFirstLastPara="1" wrap="square" lIns="68569" tIns="68569" rIns="68569" bIns="68569" anchor="ctr" anchorCtr="0">
            <a:noAutofit/>
          </a:bodyPr>
          <a:lstStyle/>
          <a:p>
            <a:r>
              <a:rPr lang="en" dirty="0">
                <a:latin typeface="Outfit" panose="020B0604020202020204" charset="0"/>
              </a:rPr>
              <a:t>04 </a:t>
            </a:r>
            <a:r>
              <a:rPr lang="en" sz="4800" dirty="0">
                <a:latin typeface="Outfit" panose="020B0604020202020204" charset="0"/>
              </a:rPr>
              <a:t>Applications, avantages et inconvénients</a:t>
            </a:r>
            <a:endParaRPr sz="4800" dirty="0">
              <a:latin typeface="Outfit" panose="020B0604020202020204" charset="0"/>
            </a:endParaRPr>
          </a:p>
        </p:txBody>
      </p:sp>
      <p:grpSp>
        <p:nvGrpSpPr>
          <p:cNvPr id="620" name="Google Shape;620;p47">
            <a:extLst>
              <a:ext uri="{FF2B5EF4-FFF2-40B4-BE49-F238E27FC236}">
                <a16:creationId xmlns:a16="http://schemas.microsoft.com/office/drawing/2014/main" id="{F0B5BD8E-9406-BBD4-DFFB-D04A20982CB4}"/>
              </a:ext>
            </a:extLst>
          </p:cNvPr>
          <p:cNvGrpSpPr/>
          <p:nvPr/>
        </p:nvGrpSpPr>
        <p:grpSpPr>
          <a:xfrm>
            <a:off x="0" y="-494110"/>
            <a:ext cx="4219200" cy="6001200"/>
            <a:chOff x="-334371" y="-106034"/>
            <a:chExt cx="4019929" cy="5454467"/>
          </a:xfrm>
        </p:grpSpPr>
        <p:sp>
          <p:nvSpPr>
            <p:cNvPr id="621" name="Google Shape;621;p47">
              <a:extLst>
                <a:ext uri="{FF2B5EF4-FFF2-40B4-BE49-F238E27FC236}">
                  <a16:creationId xmlns:a16="http://schemas.microsoft.com/office/drawing/2014/main" id="{FA366DCA-14C3-E824-A47B-9AF953B8F960}"/>
                </a:ext>
              </a:extLst>
            </p:cNvPr>
            <p:cNvSpPr/>
            <p:nvPr/>
          </p:nvSpPr>
          <p:spPr>
            <a:xfrm>
              <a:off x="2084909" y="6430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2" name="Google Shape;622;p47">
              <a:extLst>
                <a:ext uri="{FF2B5EF4-FFF2-40B4-BE49-F238E27FC236}">
                  <a16:creationId xmlns:a16="http://schemas.microsoft.com/office/drawing/2014/main" id="{FFEE2194-9055-2B13-B68F-994BBB05EE74}"/>
                </a:ext>
              </a:extLst>
            </p:cNvPr>
            <p:cNvSpPr/>
            <p:nvPr/>
          </p:nvSpPr>
          <p:spPr>
            <a:xfrm>
              <a:off x="1401408" y="27017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3" name="Google Shape;623;p47">
              <a:extLst>
                <a:ext uri="{FF2B5EF4-FFF2-40B4-BE49-F238E27FC236}">
                  <a16:creationId xmlns:a16="http://schemas.microsoft.com/office/drawing/2014/main" id="{AF98FD97-4533-378E-F3E8-68A4DB15AB68}"/>
                </a:ext>
              </a:extLst>
            </p:cNvPr>
            <p:cNvSpPr/>
            <p:nvPr/>
          </p:nvSpPr>
          <p:spPr>
            <a:xfrm>
              <a:off x="1061727" y="4905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tx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4" name="Google Shape;624;p47">
              <a:extLst>
                <a:ext uri="{FF2B5EF4-FFF2-40B4-BE49-F238E27FC236}">
                  <a16:creationId xmlns:a16="http://schemas.microsoft.com/office/drawing/2014/main" id="{9748F6BF-73DB-E1AE-809E-67C1BA6CB296}"/>
                </a:ext>
              </a:extLst>
            </p:cNvPr>
            <p:cNvSpPr/>
            <p:nvPr/>
          </p:nvSpPr>
          <p:spPr>
            <a:xfrm>
              <a:off x="644984" y="-10603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FFEDC5">
                <a:alpha val="41140"/>
              </a:srgb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5" name="Google Shape;625;p47">
              <a:extLst>
                <a:ext uri="{FF2B5EF4-FFF2-40B4-BE49-F238E27FC236}">
                  <a16:creationId xmlns:a16="http://schemas.microsoft.com/office/drawing/2014/main" id="{53699789-BADE-92A7-C3E3-815D643A4A84}"/>
                </a:ext>
              </a:extLst>
            </p:cNvPr>
            <p:cNvSpPr/>
            <p:nvPr/>
          </p:nvSpPr>
          <p:spPr>
            <a:xfrm>
              <a:off x="822495" y="15961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BDB50B"/>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dirty="0"/>
            </a:p>
          </p:txBody>
        </p:sp>
        <p:sp>
          <p:nvSpPr>
            <p:cNvPr id="626" name="Google Shape;626;p47">
              <a:extLst>
                <a:ext uri="{FF2B5EF4-FFF2-40B4-BE49-F238E27FC236}">
                  <a16:creationId xmlns:a16="http://schemas.microsoft.com/office/drawing/2014/main" id="{558F5E5A-370E-4815-2EC8-1CA9B7500D75}"/>
                </a:ext>
              </a:extLst>
            </p:cNvPr>
            <p:cNvSpPr/>
            <p:nvPr/>
          </p:nvSpPr>
          <p:spPr>
            <a:xfrm>
              <a:off x="1401408" y="199529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FFEDC5">
                <a:alpha val="41140"/>
              </a:srgb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7" name="Google Shape;627;p47">
              <a:extLst>
                <a:ext uri="{FF2B5EF4-FFF2-40B4-BE49-F238E27FC236}">
                  <a16:creationId xmlns:a16="http://schemas.microsoft.com/office/drawing/2014/main" id="{2BA9E47C-51F6-D6D1-AAB4-84886CD57F24}"/>
                </a:ext>
              </a:extLst>
            </p:cNvPr>
            <p:cNvSpPr/>
            <p:nvPr/>
          </p:nvSpPr>
          <p:spPr>
            <a:xfrm>
              <a:off x="2008129" y="171313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4">
                <a:lumMod val="75000"/>
                <a:alpha val="3418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8" name="Google Shape;628;p47">
              <a:extLst>
                <a:ext uri="{FF2B5EF4-FFF2-40B4-BE49-F238E27FC236}">
                  <a16:creationId xmlns:a16="http://schemas.microsoft.com/office/drawing/2014/main" id="{23C2F99C-803A-5B13-94DF-590A56A5C086}"/>
                </a:ext>
              </a:extLst>
            </p:cNvPr>
            <p:cNvSpPr/>
            <p:nvPr/>
          </p:nvSpPr>
          <p:spPr>
            <a:xfrm rot="10800000" flipH="1">
              <a:off x="-72150" y="24780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9" name="Google Shape;629;p47">
              <a:extLst>
                <a:ext uri="{FF2B5EF4-FFF2-40B4-BE49-F238E27FC236}">
                  <a16:creationId xmlns:a16="http://schemas.microsoft.com/office/drawing/2014/main" id="{690C3022-897D-90CC-27A1-3C4C8DE1496F}"/>
                </a:ext>
              </a:extLst>
            </p:cNvPr>
            <p:cNvSpPr/>
            <p:nvPr/>
          </p:nvSpPr>
          <p:spPr>
            <a:xfrm rot="10800000" flipH="1">
              <a:off x="876630" y="37414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tx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dirty="0"/>
            </a:p>
          </p:txBody>
        </p:sp>
        <p:sp>
          <p:nvSpPr>
            <p:cNvPr id="630" name="Google Shape;630;p47">
              <a:extLst>
                <a:ext uri="{FF2B5EF4-FFF2-40B4-BE49-F238E27FC236}">
                  <a16:creationId xmlns:a16="http://schemas.microsoft.com/office/drawing/2014/main" id="{9446278A-0B42-0DE5-35C2-AFED0ECF65DD}"/>
                </a:ext>
              </a:extLst>
            </p:cNvPr>
            <p:cNvSpPr/>
            <p:nvPr/>
          </p:nvSpPr>
          <p:spPr>
            <a:xfrm rot="10800000" flipH="1">
              <a:off x="324034" y="41605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2">
                <a:lumMod val="75000"/>
                <a:alpha val="2500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1" name="Google Shape;631;p47">
              <a:extLst>
                <a:ext uri="{FF2B5EF4-FFF2-40B4-BE49-F238E27FC236}">
                  <a16:creationId xmlns:a16="http://schemas.microsoft.com/office/drawing/2014/main" id="{3605A727-3FBD-33E5-19A5-E3AC5DB1857F}"/>
                </a:ext>
              </a:extLst>
            </p:cNvPr>
            <p:cNvSpPr/>
            <p:nvPr/>
          </p:nvSpPr>
          <p:spPr>
            <a:xfrm>
              <a:off x="2455608" y="27831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BDB50B"/>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2" name="Google Shape;632;p47">
              <a:extLst>
                <a:ext uri="{FF2B5EF4-FFF2-40B4-BE49-F238E27FC236}">
                  <a16:creationId xmlns:a16="http://schemas.microsoft.com/office/drawing/2014/main" id="{E6F64F23-F337-450A-642C-780B1885F836}"/>
                </a:ext>
              </a:extLst>
            </p:cNvPr>
            <p:cNvSpPr/>
            <p:nvPr/>
          </p:nvSpPr>
          <p:spPr>
            <a:xfrm>
              <a:off x="2846848" y="326636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FFEDC5">
                <a:alpha val="41140"/>
              </a:srgb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3" name="Google Shape;633;p47">
              <a:extLst>
                <a:ext uri="{FF2B5EF4-FFF2-40B4-BE49-F238E27FC236}">
                  <a16:creationId xmlns:a16="http://schemas.microsoft.com/office/drawing/2014/main" id="{22A3F0A6-461B-035B-4B50-E46460AA236F}"/>
                </a:ext>
              </a:extLst>
            </p:cNvPr>
            <p:cNvSpPr/>
            <p:nvPr/>
          </p:nvSpPr>
          <p:spPr>
            <a:xfrm rot="10800000" flipH="1">
              <a:off x="1900437" y="38532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4" name="Google Shape;634;p47">
              <a:extLst>
                <a:ext uri="{FF2B5EF4-FFF2-40B4-BE49-F238E27FC236}">
                  <a16:creationId xmlns:a16="http://schemas.microsoft.com/office/drawing/2014/main" id="{75EE1D3A-BA53-F23D-6188-41F91FC558BE}"/>
                </a:ext>
              </a:extLst>
            </p:cNvPr>
            <p:cNvSpPr/>
            <p:nvPr/>
          </p:nvSpPr>
          <p:spPr>
            <a:xfrm rot="10800000" flipH="1">
              <a:off x="2417668" y="43803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4">
                <a:lumMod val="75000"/>
                <a:alpha val="3418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5" name="Google Shape;635;p47">
              <a:extLst>
                <a:ext uri="{FF2B5EF4-FFF2-40B4-BE49-F238E27FC236}">
                  <a16:creationId xmlns:a16="http://schemas.microsoft.com/office/drawing/2014/main" id="{16B5DC43-A3E2-70B9-8AD7-AF9C2F90A096}"/>
                </a:ext>
              </a:extLst>
            </p:cNvPr>
            <p:cNvSpPr/>
            <p:nvPr/>
          </p:nvSpPr>
          <p:spPr>
            <a:xfrm>
              <a:off x="347208" y="29254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2">
                <a:lumMod val="75000"/>
                <a:alpha val="2500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6" name="Google Shape;636;p47">
              <a:extLst>
                <a:ext uri="{FF2B5EF4-FFF2-40B4-BE49-F238E27FC236}">
                  <a16:creationId xmlns:a16="http://schemas.microsoft.com/office/drawing/2014/main" id="{F68AB834-7F6F-5E74-FF62-28DBBB779203}"/>
                </a:ext>
              </a:extLst>
            </p:cNvPr>
            <p:cNvSpPr/>
            <p:nvPr/>
          </p:nvSpPr>
          <p:spPr>
            <a:xfrm>
              <a:off x="2523872" y="2239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FFEDC5">
                <a:alpha val="41140"/>
              </a:srgb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7" name="Google Shape;637;p47">
              <a:extLst>
                <a:ext uri="{FF2B5EF4-FFF2-40B4-BE49-F238E27FC236}">
                  <a16:creationId xmlns:a16="http://schemas.microsoft.com/office/drawing/2014/main" id="{60DEE1EB-8348-2EBC-0D59-E441B3C63611}"/>
                </a:ext>
              </a:extLst>
            </p:cNvPr>
            <p:cNvSpPr/>
            <p:nvPr/>
          </p:nvSpPr>
          <p:spPr>
            <a:xfrm>
              <a:off x="-311973" y="13865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8" name="Google Shape;638;p47">
              <a:extLst>
                <a:ext uri="{FF2B5EF4-FFF2-40B4-BE49-F238E27FC236}">
                  <a16:creationId xmlns:a16="http://schemas.microsoft.com/office/drawing/2014/main" id="{DFF7C2AB-6AD7-CB03-E5D4-71C605C76BB8}"/>
                </a:ext>
              </a:extLst>
            </p:cNvPr>
            <p:cNvSpPr/>
            <p:nvPr/>
          </p:nvSpPr>
          <p:spPr>
            <a:xfrm>
              <a:off x="96929" y="8031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4">
                <a:lumMod val="75000"/>
                <a:alpha val="3418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2" name="Google Shape;621;p47">
              <a:extLst>
                <a:ext uri="{FF2B5EF4-FFF2-40B4-BE49-F238E27FC236}">
                  <a16:creationId xmlns:a16="http://schemas.microsoft.com/office/drawing/2014/main" id="{C3AF9F3F-F80D-1BD3-377C-A6EC9040986B}"/>
                </a:ext>
              </a:extLst>
            </p:cNvPr>
            <p:cNvSpPr/>
            <p:nvPr/>
          </p:nvSpPr>
          <p:spPr>
            <a:xfrm>
              <a:off x="2062511" y="6430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 name="Google Shape;622;p47">
              <a:extLst>
                <a:ext uri="{FF2B5EF4-FFF2-40B4-BE49-F238E27FC236}">
                  <a16:creationId xmlns:a16="http://schemas.microsoft.com/office/drawing/2014/main" id="{7F1F56B0-5F34-D2AF-0580-2EFFE3F6E61D}"/>
                </a:ext>
              </a:extLst>
            </p:cNvPr>
            <p:cNvSpPr/>
            <p:nvPr/>
          </p:nvSpPr>
          <p:spPr>
            <a:xfrm>
              <a:off x="1379010" y="27017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 name="Google Shape;628;p47">
              <a:extLst>
                <a:ext uri="{FF2B5EF4-FFF2-40B4-BE49-F238E27FC236}">
                  <a16:creationId xmlns:a16="http://schemas.microsoft.com/office/drawing/2014/main" id="{BDF65071-429C-C1A1-019D-ACC95160D363}"/>
                </a:ext>
              </a:extLst>
            </p:cNvPr>
            <p:cNvSpPr/>
            <p:nvPr/>
          </p:nvSpPr>
          <p:spPr>
            <a:xfrm rot="10800000" flipH="1">
              <a:off x="-94548" y="24780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5" name="Google Shape;633;p47">
              <a:extLst>
                <a:ext uri="{FF2B5EF4-FFF2-40B4-BE49-F238E27FC236}">
                  <a16:creationId xmlns:a16="http://schemas.microsoft.com/office/drawing/2014/main" id="{37819AC5-CA37-1F80-EADA-F54E3656EB7C}"/>
                </a:ext>
              </a:extLst>
            </p:cNvPr>
            <p:cNvSpPr/>
            <p:nvPr/>
          </p:nvSpPr>
          <p:spPr>
            <a:xfrm rot="10800000" flipH="1">
              <a:off x="1878039" y="38532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 name="Google Shape;637;p47">
              <a:extLst>
                <a:ext uri="{FF2B5EF4-FFF2-40B4-BE49-F238E27FC236}">
                  <a16:creationId xmlns:a16="http://schemas.microsoft.com/office/drawing/2014/main" id="{425D80D8-AEDD-78ED-39B7-32BA0B42413E}"/>
                </a:ext>
              </a:extLst>
            </p:cNvPr>
            <p:cNvSpPr/>
            <p:nvPr/>
          </p:nvSpPr>
          <p:spPr>
            <a:xfrm>
              <a:off x="-334371" y="13865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grpSp>
      <p:cxnSp>
        <p:nvCxnSpPr>
          <p:cNvPr id="639" name="Google Shape;639;p47">
            <a:extLst>
              <a:ext uri="{FF2B5EF4-FFF2-40B4-BE49-F238E27FC236}">
                <a16:creationId xmlns:a16="http://schemas.microsoft.com/office/drawing/2014/main" id="{35F75FB6-2A9F-9DC8-F655-C861238B98F5}"/>
              </a:ext>
            </a:extLst>
          </p:cNvPr>
          <p:cNvCxnSpPr/>
          <p:nvPr/>
        </p:nvCxnSpPr>
        <p:spPr>
          <a:xfrm>
            <a:off x="4438613" y="1814729"/>
            <a:ext cx="280125"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770550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572250" y="1144192"/>
            <a:ext cx="2571750" cy="3999308"/>
          </a:xfrm>
          <a:prstGeom prst="rect">
            <a:avLst/>
          </a:prstGeom>
        </p:spPr>
      </p:pic>
      <p:sp>
        <p:nvSpPr>
          <p:cNvPr id="3" name="Text 0"/>
          <p:cNvSpPr/>
          <p:nvPr/>
        </p:nvSpPr>
        <p:spPr>
          <a:xfrm>
            <a:off x="1085718" y="756477"/>
            <a:ext cx="7557349" cy="387715"/>
          </a:xfrm>
          <a:prstGeom prst="rect">
            <a:avLst/>
          </a:prstGeom>
          <a:noFill/>
          <a:ln/>
        </p:spPr>
        <p:txBody>
          <a:bodyPr wrap="square" lIns="0" tIns="0" rIns="0" bIns="0" rtlCol="0" anchor="t"/>
          <a:lstStyle/>
          <a:p>
            <a:pPr>
              <a:lnSpc>
                <a:spcPts val="2602"/>
              </a:lnSpc>
            </a:pPr>
            <a:r>
              <a:rPr lang="en-US" sz="2086" dirty="0">
                <a:solidFill>
                  <a:srgbClr val="124E73"/>
                </a:solidFill>
                <a:latin typeface="MuseoModerno Medium" pitchFamily="34" charset="0"/>
                <a:ea typeface="MuseoModerno Medium" pitchFamily="34" charset="-122"/>
                <a:cs typeface="MuseoModerno Medium" pitchFamily="34" charset="-120"/>
              </a:rPr>
              <a:t>Cas d'utilisation : Exemples Concrets d'Analyse avec Hadoop</a:t>
            </a:r>
            <a:endParaRPr lang="en-US" sz="2086" dirty="0"/>
          </a:p>
        </p:txBody>
      </p:sp>
      <p:sp>
        <p:nvSpPr>
          <p:cNvPr id="8" name="Text 5"/>
          <p:cNvSpPr/>
          <p:nvPr/>
        </p:nvSpPr>
        <p:spPr>
          <a:xfrm>
            <a:off x="633581" y="1492088"/>
            <a:ext cx="1467148" cy="166092"/>
          </a:xfrm>
          <a:prstGeom prst="rect">
            <a:avLst/>
          </a:prstGeom>
          <a:noFill/>
          <a:ln/>
        </p:spPr>
        <p:txBody>
          <a:bodyPr wrap="none" lIns="0" tIns="0" rIns="0" bIns="0" rtlCol="0" anchor="t"/>
          <a:lstStyle/>
          <a:p>
            <a:pPr>
              <a:lnSpc>
                <a:spcPts val="1289"/>
              </a:lnSpc>
            </a:pPr>
            <a:r>
              <a:rPr lang="en-US" sz="1800" dirty="0">
                <a:solidFill>
                  <a:srgbClr val="BDB50B"/>
                </a:solidFill>
                <a:latin typeface="DM Sans" pitchFamily="2" charset="0"/>
              </a:rPr>
              <a:t>Analyse des Logs Web</a:t>
            </a:r>
          </a:p>
        </p:txBody>
      </p:sp>
      <p:sp>
        <p:nvSpPr>
          <p:cNvPr id="9" name="Text 6"/>
          <p:cNvSpPr/>
          <p:nvPr/>
        </p:nvSpPr>
        <p:spPr>
          <a:xfrm>
            <a:off x="633581" y="1721971"/>
            <a:ext cx="2571750" cy="340221"/>
          </a:xfrm>
          <a:prstGeom prst="rect">
            <a:avLst/>
          </a:prstGeom>
          <a:noFill/>
          <a:ln/>
        </p:spPr>
        <p:txBody>
          <a:bodyPr wrap="square" lIns="0" tIns="0" rIns="0" bIns="0" rtlCol="0" anchor="t"/>
          <a:lstStyle/>
          <a:p>
            <a:pPr>
              <a:lnSpc>
                <a:spcPts val="1336"/>
              </a:lnSpc>
            </a:pPr>
            <a:r>
              <a:rPr lang="en-US" sz="1200" dirty="0">
                <a:solidFill>
                  <a:srgbClr val="2B4150"/>
                </a:solidFill>
                <a:latin typeface="DM Sans" pitchFamily="2" charset="0"/>
                <a:ea typeface="Source Sans Pro" pitchFamily="34" charset="-122"/>
              </a:rPr>
              <a:t>Traitement des logs pour identifier les tendances d'utilisation, les erreurs, et les performances du site web.</a:t>
            </a:r>
          </a:p>
        </p:txBody>
      </p:sp>
      <p:sp>
        <p:nvSpPr>
          <p:cNvPr id="13" name="Text 10"/>
          <p:cNvSpPr/>
          <p:nvPr/>
        </p:nvSpPr>
        <p:spPr>
          <a:xfrm>
            <a:off x="1367155" y="2775747"/>
            <a:ext cx="1920050" cy="166092"/>
          </a:xfrm>
          <a:prstGeom prst="rect">
            <a:avLst/>
          </a:prstGeom>
          <a:noFill/>
          <a:ln/>
        </p:spPr>
        <p:txBody>
          <a:bodyPr wrap="none" lIns="0" tIns="0" rIns="0" bIns="0" rtlCol="0" anchor="t"/>
          <a:lstStyle/>
          <a:p>
            <a:pPr>
              <a:lnSpc>
                <a:spcPts val="1289"/>
              </a:lnSpc>
            </a:pPr>
            <a:r>
              <a:rPr lang="en-US" sz="1800" dirty="0">
                <a:solidFill>
                  <a:srgbClr val="BDB50B"/>
                </a:solidFill>
                <a:latin typeface="DM Sans" pitchFamily="2" charset="0"/>
              </a:rPr>
              <a:t>Analyse des Réseaux </a:t>
            </a:r>
            <a:r>
              <a:rPr lang="en-US" sz="1800" dirty="0" err="1">
                <a:solidFill>
                  <a:srgbClr val="BDB50B"/>
                </a:solidFill>
                <a:latin typeface="DM Sans" pitchFamily="2" charset="0"/>
              </a:rPr>
              <a:t>Sociaux</a:t>
            </a:r>
            <a:endParaRPr lang="en-US" sz="1800" dirty="0">
              <a:solidFill>
                <a:srgbClr val="BDB50B"/>
              </a:solidFill>
              <a:latin typeface="DM Sans" pitchFamily="2" charset="0"/>
            </a:endParaRPr>
          </a:p>
        </p:txBody>
      </p:sp>
      <p:sp>
        <p:nvSpPr>
          <p:cNvPr id="14" name="Text 11"/>
          <p:cNvSpPr/>
          <p:nvPr/>
        </p:nvSpPr>
        <p:spPr>
          <a:xfrm>
            <a:off x="1367155" y="3005632"/>
            <a:ext cx="2797838" cy="340221"/>
          </a:xfrm>
          <a:prstGeom prst="rect">
            <a:avLst/>
          </a:prstGeom>
          <a:noFill/>
          <a:ln/>
        </p:spPr>
        <p:txBody>
          <a:bodyPr wrap="square" lIns="0" tIns="0" rIns="0" bIns="0" rtlCol="0" anchor="t"/>
          <a:lstStyle/>
          <a:p>
            <a:pPr algn="just">
              <a:lnSpc>
                <a:spcPts val="1336"/>
              </a:lnSpc>
            </a:pPr>
            <a:r>
              <a:rPr lang="en-US" sz="1200" dirty="0">
                <a:solidFill>
                  <a:srgbClr val="2B4150"/>
                </a:solidFill>
                <a:latin typeface="DM Sans" pitchFamily="2" charset="0"/>
                <a:ea typeface="Source Sans Pro" pitchFamily="34" charset="-122"/>
              </a:rPr>
              <a:t>Analyse des sentiments, identification des influenceurs, et suivi des tendances sur les réseaux </a:t>
            </a:r>
            <a:r>
              <a:rPr lang="en-US" sz="1200" dirty="0" err="1">
                <a:solidFill>
                  <a:srgbClr val="2B4150"/>
                </a:solidFill>
                <a:latin typeface="DM Sans" pitchFamily="2" charset="0"/>
                <a:ea typeface="Source Sans Pro" pitchFamily="34" charset="-122"/>
              </a:rPr>
              <a:t>sociaux</a:t>
            </a:r>
            <a:r>
              <a:rPr lang="en-US" sz="1200" dirty="0">
                <a:solidFill>
                  <a:srgbClr val="2B4150"/>
                </a:solidFill>
                <a:latin typeface="DM Sans" pitchFamily="2" charset="0"/>
                <a:ea typeface="Source Sans Pro" pitchFamily="34" charset="-122"/>
              </a:rPr>
              <a:t>.</a:t>
            </a:r>
          </a:p>
        </p:txBody>
      </p:sp>
      <p:sp>
        <p:nvSpPr>
          <p:cNvPr id="18" name="Text 15"/>
          <p:cNvSpPr/>
          <p:nvPr/>
        </p:nvSpPr>
        <p:spPr>
          <a:xfrm>
            <a:off x="2327180" y="4220931"/>
            <a:ext cx="1920050" cy="166092"/>
          </a:xfrm>
          <a:prstGeom prst="rect">
            <a:avLst/>
          </a:prstGeom>
          <a:noFill/>
          <a:ln/>
        </p:spPr>
        <p:txBody>
          <a:bodyPr wrap="none" lIns="0" tIns="0" rIns="0" bIns="0" rtlCol="0" anchor="t"/>
          <a:lstStyle/>
          <a:p>
            <a:pPr>
              <a:lnSpc>
                <a:spcPts val="1289"/>
              </a:lnSpc>
            </a:pPr>
            <a:r>
              <a:rPr lang="en-US" sz="1800" dirty="0">
                <a:solidFill>
                  <a:srgbClr val="BDB50B"/>
                </a:solidFill>
                <a:latin typeface="DM Sans" pitchFamily="2" charset="0"/>
              </a:rPr>
              <a:t>Recommandation de </a:t>
            </a:r>
            <a:r>
              <a:rPr lang="en-US" sz="1800" dirty="0" err="1">
                <a:solidFill>
                  <a:srgbClr val="BDB50B"/>
                </a:solidFill>
                <a:latin typeface="DM Sans" pitchFamily="2" charset="0"/>
              </a:rPr>
              <a:t>Produits</a:t>
            </a:r>
            <a:endParaRPr lang="en-US" sz="1800" dirty="0">
              <a:solidFill>
                <a:srgbClr val="BDB50B"/>
              </a:solidFill>
              <a:latin typeface="DM Sans" pitchFamily="2" charset="0"/>
            </a:endParaRPr>
          </a:p>
        </p:txBody>
      </p:sp>
      <p:sp>
        <p:nvSpPr>
          <p:cNvPr id="19" name="Text 16"/>
          <p:cNvSpPr/>
          <p:nvPr/>
        </p:nvSpPr>
        <p:spPr>
          <a:xfrm>
            <a:off x="2327180" y="4450814"/>
            <a:ext cx="2797838" cy="340221"/>
          </a:xfrm>
          <a:prstGeom prst="rect">
            <a:avLst/>
          </a:prstGeom>
          <a:noFill/>
          <a:ln/>
        </p:spPr>
        <p:txBody>
          <a:bodyPr wrap="square" lIns="0" tIns="0" rIns="0" bIns="0" rtlCol="0" anchor="t"/>
          <a:lstStyle/>
          <a:p>
            <a:pPr algn="just">
              <a:lnSpc>
                <a:spcPts val="1336"/>
              </a:lnSpc>
            </a:pPr>
            <a:r>
              <a:rPr lang="en-US" sz="1200" dirty="0">
                <a:solidFill>
                  <a:srgbClr val="2B4150"/>
                </a:solidFill>
                <a:latin typeface="DM Sans" pitchFamily="2" charset="0"/>
                <a:ea typeface="Source Sans Pro" pitchFamily="34" charset="-122"/>
              </a:rPr>
              <a:t>Analyse des données d'achat pour recommander des produits pertinents aux clients.</a:t>
            </a:r>
          </a:p>
        </p:txBody>
      </p:sp>
      <p:sp>
        <p:nvSpPr>
          <p:cNvPr id="21" name="Google Shape;619;p47">
            <a:extLst>
              <a:ext uri="{FF2B5EF4-FFF2-40B4-BE49-F238E27FC236}">
                <a16:creationId xmlns:a16="http://schemas.microsoft.com/office/drawing/2014/main" id="{C3623035-50D7-3153-5356-F1A8A577C5BC}"/>
              </a:ext>
            </a:extLst>
          </p:cNvPr>
          <p:cNvSpPr txBox="1">
            <a:spLocks/>
          </p:cNvSpPr>
          <p:nvPr/>
        </p:nvSpPr>
        <p:spPr>
          <a:xfrm>
            <a:off x="434053" y="213027"/>
            <a:ext cx="8113600" cy="436384"/>
          </a:xfrm>
          <a:prstGeom prst="rect">
            <a:avLst/>
          </a:prstGeom>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3200" dirty="0">
                <a:latin typeface="Outfit" panose="020B0604020202020204" charset="0"/>
              </a:rPr>
              <a:t>04 Applications, avantages et inconvénients</a:t>
            </a:r>
          </a:p>
        </p:txBody>
      </p:sp>
      <p:sp>
        <p:nvSpPr>
          <p:cNvPr id="23" name="ZoneTexte 22">
            <a:extLst>
              <a:ext uri="{FF2B5EF4-FFF2-40B4-BE49-F238E27FC236}">
                <a16:creationId xmlns:a16="http://schemas.microsoft.com/office/drawing/2014/main" id="{688C756F-A485-7CCB-03B3-A3095CFB52D5}"/>
              </a:ext>
            </a:extLst>
          </p:cNvPr>
          <p:cNvSpPr txBox="1"/>
          <p:nvPr/>
        </p:nvSpPr>
        <p:spPr>
          <a:xfrm>
            <a:off x="8400651" y="4589502"/>
            <a:ext cx="743349" cy="553998"/>
          </a:xfrm>
          <a:prstGeom prst="rect">
            <a:avLst/>
          </a:prstGeom>
          <a:solidFill>
            <a:srgbClr val="FFFCF5"/>
          </a:solidFill>
        </p:spPr>
        <p:txBody>
          <a:bodyPr wrap="square" rtlCol="0">
            <a:spAutoFit/>
          </a:bodyPr>
          <a:lstStyle/>
          <a:p>
            <a:r>
              <a:rPr lang="fr-FR" sz="3000" dirty="0">
                <a:latin typeface="DM Sans" pitchFamily="2" charset="0"/>
              </a:rPr>
              <a:t>15</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EC394-F82A-AC4D-C37F-E0A9D7AAFFB6}"/>
            </a:ext>
          </a:extLst>
        </p:cNvPr>
        <p:cNvGrpSpPr/>
        <p:nvPr/>
      </p:nvGrpSpPr>
      <p:grpSpPr>
        <a:xfrm>
          <a:off x="0" y="0"/>
          <a:ext cx="0" cy="0"/>
          <a:chOff x="0" y="0"/>
          <a:chExt cx="0" cy="0"/>
        </a:xfrm>
      </p:grpSpPr>
      <p:sp>
        <p:nvSpPr>
          <p:cNvPr id="5" name="Google Shape;619;p47">
            <a:extLst>
              <a:ext uri="{FF2B5EF4-FFF2-40B4-BE49-F238E27FC236}">
                <a16:creationId xmlns:a16="http://schemas.microsoft.com/office/drawing/2014/main" id="{432B7D94-0C4E-56E9-7A5A-24249C4D10F2}"/>
              </a:ext>
            </a:extLst>
          </p:cNvPr>
          <p:cNvSpPr txBox="1">
            <a:spLocks/>
          </p:cNvSpPr>
          <p:nvPr/>
        </p:nvSpPr>
        <p:spPr>
          <a:xfrm>
            <a:off x="329431" y="59916"/>
            <a:ext cx="4506575" cy="445942"/>
          </a:xfrm>
          <a:prstGeom prst="rect">
            <a:avLst/>
          </a:prstGeom>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4400" dirty="0">
                <a:latin typeface="Outfit" panose="020B0604020202020204" charset="0"/>
              </a:rPr>
              <a:t>Plan</a:t>
            </a:r>
          </a:p>
        </p:txBody>
      </p:sp>
      <p:sp>
        <p:nvSpPr>
          <p:cNvPr id="3" name="Google Shape;223;p39">
            <a:extLst>
              <a:ext uri="{FF2B5EF4-FFF2-40B4-BE49-F238E27FC236}">
                <a16:creationId xmlns:a16="http://schemas.microsoft.com/office/drawing/2014/main" id="{B5B35944-1157-478D-F6D4-12CA1C350F37}"/>
              </a:ext>
            </a:extLst>
          </p:cNvPr>
          <p:cNvSpPr txBox="1">
            <a:spLocks/>
          </p:cNvSpPr>
          <p:nvPr/>
        </p:nvSpPr>
        <p:spPr>
          <a:xfrm>
            <a:off x="470901" y="508428"/>
            <a:ext cx="775800" cy="758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dirty="0"/>
          </a:p>
        </p:txBody>
      </p:sp>
      <p:sp>
        <p:nvSpPr>
          <p:cNvPr id="6" name="Google Shape;224;p39">
            <a:extLst>
              <a:ext uri="{FF2B5EF4-FFF2-40B4-BE49-F238E27FC236}">
                <a16:creationId xmlns:a16="http://schemas.microsoft.com/office/drawing/2014/main" id="{4515ADD6-70C9-CA2A-3296-3BC753B24432}"/>
              </a:ext>
            </a:extLst>
          </p:cNvPr>
          <p:cNvSpPr txBox="1">
            <a:spLocks/>
          </p:cNvSpPr>
          <p:nvPr/>
        </p:nvSpPr>
        <p:spPr>
          <a:xfrm>
            <a:off x="470901" y="4042168"/>
            <a:ext cx="775800" cy="758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defRPr sz="3200">
                <a:latin typeface="Outfit" panose="020B0604020202020204"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t>05</a:t>
            </a:r>
          </a:p>
        </p:txBody>
      </p:sp>
      <p:sp>
        <p:nvSpPr>
          <p:cNvPr id="7" name="Google Shape;225;p39">
            <a:extLst>
              <a:ext uri="{FF2B5EF4-FFF2-40B4-BE49-F238E27FC236}">
                <a16:creationId xmlns:a16="http://schemas.microsoft.com/office/drawing/2014/main" id="{39AF06E3-25E6-1B5D-36C4-B9E07A5AE439}"/>
              </a:ext>
            </a:extLst>
          </p:cNvPr>
          <p:cNvSpPr txBox="1">
            <a:spLocks/>
          </p:cNvSpPr>
          <p:nvPr/>
        </p:nvSpPr>
        <p:spPr>
          <a:xfrm>
            <a:off x="470901" y="3143331"/>
            <a:ext cx="775800" cy="758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defRPr sz="3200">
                <a:latin typeface="Outfit" panose="020B0604020202020204"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t>04</a:t>
            </a:r>
          </a:p>
        </p:txBody>
      </p:sp>
      <p:sp>
        <p:nvSpPr>
          <p:cNvPr id="9" name="Google Shape;226;p39">
            <a:extLst>
              <a:ext uri="{FF2B5EF4-FFF2-40B4-BE49-F238E27FC236}">
                <a16:creationId xmlns:a16="http://schemas.microsoft.com/office/drawing/2014/main" id="{08EE7EFC-5E93-2E19-C637-97CE30ED2430}"/>
              </a:ext>
            </a:extLst>
          </p:cNvPr>
          <p:cNvSpPr txBox="1">
            <a:spLocks/>
          </p:cNvSpPr>
          <p:nvPr/>
        </p:nvSpPr>
        <p:spPr>
          <a:xfrm>
            <a:off x="475864" y="1359286"/>
            <a:ext cx="775800" cy="758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defRPr sz="3200">
                <a:latin typeface="Outfit" panose="020B0604020202020204"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t>02</a:t>
            </a:r>
          </a:p>
        </p:txBody>
      </p:sp>
      <p:sp>
        <p:nvSpPr>
          <p:cNvPr id="11" name="Google Shape;228;p39">
            <a:extLst>
              <a:ext uri="{FF2B5EF4-FFF2-40B4-BE49-F238E27FC236}">
                <a16:creationId xmlns:a16="http://schemas.microsoft.com/office/drawing/2014/main" id="{B2F80B6E-90E9-957C-0542-54CEA70B17FD}"/>
              </a:ext>
            </a:extLst>
          </p:cNvPr>
          <p:cNvSpPr txBox="1">
            <a:spLocks/>
          </p:cNvSpPr>
          <p:nvPr/>
        </p:nvSpPr>
        <p:spPr>
          <a:xfrm>
            <a:off x="1399201" y="1528207"/>
            <a:ext cx="3879600" cy="393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defRPr sz="2400">
                <a:latin typeface="Outfit" panose="020B0604020202020204"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000" dirty="0"/>
              <a:t>Ecosystème Hadoop</a:t>
            </a:r>
          </a:p>
        </p:txBody>
      </p:sp>
      <p:sp>
        <p:nvSpPr>
          <p:cNvPr id="12" name="Google Shape;229;p39">
            <a:extLst>
              <a:ext uri="{FF2B5EF4-FFF2-40B4-BE49-F238E27FC236}">
                <a16:creationId xmlns:a16="http://schemas.microsoft.com/office/drawing/2014/main" id="{61F16409-1C46-3758-7373-8C722AB7F3BB}"/>
              </a:ext>
            </a:extLst>
          </p:cNvPr>
          <p:cNvSpPr txBox="1">
            <a:spLocks/>
          </p:cNvSpPr>
          <p:nvPr/>
        </p:nvSpPr>
        <p:spPr>
          <a:xfrm>
            <a:off x="1473770" y="780073"/>
            <a:ext cx="3879600" cy="393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000" dirty="0">
                <a:latin typeface="Outfit" panose="020B0604020202020204" charset="0"/>
              </a:rPr>
              <a:t>Introduction</a:t>
            </a:r>
          </a:p>
        </p:txBody>
      </p:sp>
      <p:sp>
        <p:nvSpPr>
          <p:cNvPr id="15" name="Google Shape;232;p39">
            <a:extLst>
              <a:ext uri="{FF2B5EF4-FFF2-40B4-BE49-F238E27FC236}">
                <a16:creationId xmlns:a16="http://schemas.microsoft.com/office/drawing/2014/main" id="{69838BA4-CEAE-8A5B-3E0C-5A5A8FFFAD9A}"/>
              </a:ext>
            </a:extLst>
          </p:cNvPr>
          <p:cNvSpPr txBox="1">
            <a:spLocks/>
          </p:cNvSpPr>
          <p:nvPr/>
        </p:nvSpPr>
        <p:spPr>
          <a:xfrm>
            <a:off x="1399201" y="3325881"/>
            <a:ext cx="5923950" cy="393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defRPr sz="2400">
                <a:latin typeface="Outfit" panose="020B0604020202020204"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000" dirty="0"/>
              <a:t>Applications, avantages et inconvénients de Hadoop</a:t>
            </a:r>
          </a:p>
        </p:txBody>
      </p:sp>
      <p:sp>
        <p:nvSpPr>
          <p:cNvPr id="16" name="Google Shape;233;p39">
            <a:extLst>
              <a:ext uri="{FF2B5EF4-FFF2-40B4-BE49-F238E27FC236}">
                <a16:creationId xmlns:a16="http://schemas.microsoft.com/office/drawing/2014/main" id="{CEF54E74-EF65-A7BC-D562-7BF7B4D8E5EC}"/>
              </a:ext>
            </a:extLst>
          </p:cNvPr>
          <p:cNvSpPr txBox="1">
            <a:spLocks/>
          </p:cNvSpPr>
          <p:nvPr/>
        </p:nvSpPr>
        <p:spPr>
          <a:xfrm>
            <a:off x="1399201" y="4224718"/>
            <a:ext cx="3879600" cy="393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defRPr sz="2000">
                <a:latin typeface="Outfit" panose="020B0604020202020204"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dirty="0"/>
              <a:t>Conclusion</a:t>
            </a:r>
          </a:p>
        </p:txBody>
      </p:sp>
      <p:cxnSp>
        <p:nvCxnSpPr>
          <p:cNvPr id="19" name="Google Shape;236;p39">
            <a:extLst>
              <a:ext uri="{FF2B5EF4-FFF2-40B4-BE49-F238E27FC236}">
                <a16:creationId xmlns:a16="http://schemas.microsoft.com/office/drawing/2014/main" id="{F90C4785-064C-6B03-2A3E-E1BD32F59E74}"/>
              </a:ext>
            </a:extLst>
          </p:cNvPr>
          <p:cNvCxnSpPr/>
          <p:nvPr/>
        </p:nvCxnSpPr>
        <p:spPr>
          <a:xfrm>
            <a:off x="329431" y="2165768"/>
            <a:ext cx="7306200" cy="0"/>
          </a:xfrm>
          <a:prstGeom prst="straightConnector1">
            <a:avLst/>
          </a:prstGeom>
          <a:noFill/>
          <a:ln w="9525" cap="flat" cmpd="sng">
            <a:solidFill>
              <a:schemeClr val="dk1"/>
            </a:solidFill>
            <a:prstDash val="solid"/>
            <a:round/>
            <a:headEnd type="none" w="med" len="med"/>
            <a:tailEnd type="none" w="med" len="med"/>
          </a:ln>
        </p:spPr>
      </p:cxnSp>
      <p:cxnSp>
        <p:nvCxnSpPr>
          <p:cNvPr id="20" name="Google Shape;237;p39">
            <a:extLst>
              <a:ext uri="{FF2B5EF4-FFF2-40B4-BE49-F238E27FC236}">
                <a16:creationId xmlns:a16="http://schemas.microsoft.com/office/drawing/2014/main" id="{A7C3F26A-2D49-98C2-B575-882EA2F908D9}"/>
              </a:ext>
            </a:extLst>
          </p:cNvPr>
          <p:cNvCxnSpPr/>
          <p:nvPr/>
        </p:nvCxnSpPr>
        <p:spPr>
          <a:xfrm>
            <a:off x="329431" y="1425718"/>
            <a:ext cx="7306200" cy="0"/>
          </a:xfrm>
          <a:prstGeom prst="straightConnector1">
            <a:avLst/>
          </a:prstGeom>
          <a:noFill/>
          <a:ln w="9525" cap="flat" cmpd="sng">
            <a:solidFill>
              <a:schemeClr val="dk1"/>
            </a:solidFill>
            <a:prstDash val="solid"/>
            <a:round/>
            <a:headEnd type="none" w="med" len="med"/>
            <a:tailEnd type="none" w="med" len="med"/>
          </a:ln>
        </p:spPr>
      </p:cxnSp>
      <p:cxnSp>
        <p:nvCxnSpPr>
          <p:cNvPr id="21" name="Google Shape;238;p39">
            <a:extLst>
              <a:ext uri="{FF2B5EF4-FFF2-40B4-BE49-F238E27FC236}">
                <a16:creationId xmlns:a16="http://schemas.microsoft.com/office/drawing/2014/main" id="{353D9BC1-8E07-052E-95A5-FD2102382670}"/>
              </a:ext>
            </a:extLst>
          </p:cNvPr>
          <p:cNvCxnSpPr/>
          <p:nvPr/>
        </p:nvCxnSpPr>
        <p:spPr>
          <a:xfrm>
            <a:off x="421376" y="3972302"/>
            <a:ext cx="7306200" cy="0"/>
          </a:xfrm>
          <a:prstGeom prst="straightConnector1">
            <a:avLst/>
          </a:prstGeom>
          <a:noFill/>
          <a:ln w="9525" cap="flat" cmpd="sng">
            <a:solidFill>
              <a:schemeClr val="dk1"/>
            </a:solidFill>
            <a:prstDash val="solid"/>
            <a:round/>
            <a:headEnd type="none" w="med" len="med"/>
            <a:tailEnd type="none" w="med" len="med"/>
          </a:ln>
        </p:spPr>
      </p:cxnSp>
      <p:sp>
        <p:nvSpPr>
          <p:cNvPr id="29" name="Google Shape;223;p39">
            <a:extLst>
              <a:ext uri="{FF2B5EF4-FFF2-40B4-BE49-F238E27FC236}">
                <a16:creationId xmlns:a16="http://schemas.microsoft.com/office/drawing/2014/main" id="{0BD8B253-FA2C-B0F5-8A1F-87BDF6C7A6D1}"/>
              </a:ext>
            </a:extLst>
          </p:cNvPr>
          <p:cNvSpPr txBox="1">
            <a:spLocks/>
          </p:cNvSpPr>
          <p:nvPr/>
        </p:nvSpPr>
        <p:spPr>
          <a:xfrm>
            <a:off x="470901" y="2244494"/>
            <a:ext cx="775800" cy="758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defRPr sz="3200">
                <a:latin typeface="Outfit" panose="020B0604020202020204"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t>03</a:t>
            </a:r>
          </a:p>
        </p:txBody>
      </p:sp>
      <p:sp>
        <p:nvSpPr>
          <p:cNvPr id="30" name="Google Shape;229;p39">
            <a:extLst>
              <a:ext uri="{FF2B5EF4-FFF2-40B4-BE49-F238E27FC236}">
                <a16:creationId xmlns:a16="http://schemas.microsoft.com/office/drawing/2014/main" id="{0CC1A334-D8DB-0D6C-FAD3-4581EF2E3C3D}"/>
              </a:ext>
            </a:extLst>
          </p:cNvPr>
          <p:cNvSpPr txBox="1">
            <a:spLocks/>
          </p:cNvSpPr>
          <p:nvPr/>
        </p:nvSpPr>
        <p:spPr>
          <a:xfrm>
            <a:off x="1399200" y="2427044"/>
            <a:ext cx="5295797" cy="393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defRPr sz="2400">
                <a:latin typeface="Outfit" panose="020B0604020202020204"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000" dirty="0"/>
              <a:t>Principaux composants d’Hadoop : HDFS, MapReduce et YARN</a:t>
            </a:r>
          </a:p>
        </p:txBody>
      </p:sp>
      <p:cxnSp>
        <p:nvCxnSpPr>
          <p:cNvPr id="32" name="Google Shape;237;p39">
            <a:extLst>
              <a:ext uri="{FF2B5EF4-FFF2-40B4-BE49-F238E27FC236}">
                <a16:creationId xmlns:a16="http://schemas.microsoft.com/office/drawing/2014/main" id="{A31A407D-F93E-11A6-913B-C3F6D7C2D972}"/>
              </a:ext>
            </a:extLst>
          </p:cNvPr>
          <p:cNvCxnSpPr/>
          <p:nvPr/>
        </p:nvCxnSpPr>
        <p:spPr>
          <a:xfrm>
            <a:off x="421376" y="3073661"/>
            <a:ext cx="7306200" cy="0"/>
          </a:xfrm>
          <a:prstGeom prst="straightConnector1">
            <a:avLst/>
          </a:prstGeom>
          <a:noFill/>
          <a:ln w="9525" cap="flat" cmpd="sng">
            <a:solidFill>
              <a:schemeClr val="dk1"/>
            </a:solidFill>
            <a:prstDash val="solid"/>
            <a:round/>
            <a:headEnd type="none" w="med" len="med"/>
            <a:tailEnd type="none" w="med" len="med"/>
          </a:ln>
        </p:spPr>
      </p:cxnSp>
      <p:sp>
        <p:nvSpPr>
          <p:cNvPr id="33" name="Google Shape;226;p39">
            <a:extLst>
              <a:ext uri="{FF2B5EF4-FFF2-40B4-BE49-F238E27FC236}">
                <a16:creationId xmlns:a16="http://schemas.microsoft.com/office/drawing/2014/main" id="{8E706C75-E45B-B75B-D603-FE81F9852A82}"/>
              </a:ext>
            </a:extLst>
          </p:cNvPr>
          <p:cNvSpPr txBox="1">
            <a:spLocks/>
          </p:cNvSpPr>
          <p:nvPr/>
        </p:nvSpPr>
        <p:spPr>
          <a:xfrm>
            <a:off x="471951" y="609912"/>
            <a:ext cx="775800" cy="758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200" dirty="0">
                <a:latin typeface="Outfit" panose="020B0604020202020204" charset="0"/>
              </a:rPr>
              <a:t>01</a:t>
            </a:r>
          </a:p>
        </p:txBody>
      </p:sp>
      <p:sp>
        <p:nvSpPr>
          <p:cNvPr id="35" name="Rectangle 34">
            <a:extLst>
              <a:ext uri="{FF2B5EF4-FFF2-40B4-BE49-F238E27FC236}">
                <a16:creationId xmlns:a16="http://schemas.microsoft.com/office/drawing/2014/main" id="{7A395CF7-C036-4174-B64C-4461ECF7968F}"/>
              </a:ext>
            </a:extLst>
          </p:cNvPr>
          <p:cNvSpPr/>
          <p:nvPr/>
        </p:nvSpPr>
        <p:spPr>
          <a:xfrm>
            <a:off x="8030817" y="4913906"/>
            <a:ext cx="1113183" cy="229594"/>
          </a:xfrm>
          <a:prstGeom prst="rect">
            <a:avLst/>
          </a:prstGeom>
          <a:solidFill>
            <a:srgbClr val="FFF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656"/>
          </a:p>
        </p:txBody>
      </p:sp>
      <p:sp>
        <p:nvSpPr>
          <p:cNvPr id="36" name="ZoneTexte 35">
            <a:extLst>
              <a:ext uri="{FF2B5EF4-FFF2-40B4-BE49-F238E27FC236}">
                <a16:creationId xmlns:a16="http://schemas.microsoft.com/office/drawing/2014/main" id="{B31F1E0C-A8DD-52DF-B659-93583C23389D}"/>
              </a:ext>
            </a:extLst>
          </p:cNvPr>
          <p:cNvSpPr txBox="1"/>
          <p:nvPr/>
        </p:nvSpPr>
        <p:spPr>
          <a:xfrm>
            <a:off x="8400651" y="4589502"/>
            <a:ext cx="743349" cy="553998"/>
          </a:xfrm>
          <a:prstGeom prst="rect">
            <a:avLst/>
          </a:prstGeom>
          <a:noFill/>
        </p:spPr>
        <p:txBody>
          <a:bodyPr wrap="square" rtlCol="0">
            <a:spAutoFit/>
          </a:bodyPr>
          <a:lstStyle/>
          <a:p>
            <a:r>
              <a:rPr lang="fr-FR" sz="3000" dirty="0">
                <a:latin typeface="DM Sans" pitchFamily="2" charset="0"/>
              </a:rPr>
              <a:t>02</a:t>
            </a:r>
          </a:p>
        </p:txBody>
      </p:sp>
    </p:spTree>
    <p:extLst>
      <p:ext uri="{BB962C8B-B14F-4D97-AF65-F5344CB8AC3E}">
        <p14:creationId xmlns:p14="http://schemas.microsoft.com/office/powerpoint/2010/main" val="23533162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1085720" y="1678589"/>
            <a:ext cx="1329016" cy="166092"/>
          </a:xfrm>
          <a:prstGeom prst="rect">
            <a:avLst/>
          </a:prstGeom>
          <a:noFill/>
          <a:ln/>
        </p:spPr>
        <p:txBody>
          <a:bodyPr wrap="none" lIns="0" tIns="0" rIns="0" bIns="0" rtlCol="0" anchor="t"/>
          <a:lstStyle/>
          <a:p>
            <a:pPr>
              <a:lnSpc>
                <a:spcPts val="1289"/>
              </a:lnSpc>
            </a:pPr>
            <a:r>
              <a:rPr lang="en-US" sz="1800" dirty="0">
                <a:solidFill>
                  <a:srgbClr val="BDB50B"/>
                </a:solidFill>
                <a:latin typeface="DM Sans" pitchFamily="2" charset="0"/>
              </a:rPr>
              <a:t>Spark</a:t>
            </a:r>
          </a:p>
        </p:txBody>
      </p:sp>
      <p:sp>
        <p:nvSpPr>
          <p:cNvPr id="4" name="Text 2"/>
          <p:cNvSpPr/>
          <p:nvPr/>
        </p:nvSpPr>
        <p:spPr>
          <a:xfrm>
            <a:off x="1085719" y="1951000"/>
            <a:ext cx="2927207" cy="680442"/>
          </a:xfrm>
          <a:prstGeom prst="rect">
            <a:avLst/>
          </a:prstGeom>
          <a:noFill/>
          <a:ln/>
        </p:spPr>
        <p:txBody>
          <a:bodyPr wrap="square" lIns="0" tIns="0" rIns="0" bIns="0" rtlCol="0" anchor="t"/>
          <a:lstStyle/>
          <a:p>
            <a:pPr>
              <a:lnSpc>
                <a:spcPts val="1336"/>
              </a:lnSpc>
            </a:pPr>
            <a:r>
              <a:rPr lang="en-US" sz="1200" dirty="0">
                <a:solidFill>
                  <a:srgbClr val="2B4150"/>
                </a:solidFill>
                <a:latin typeface="DM Sans" pitchFamily="2" charset="0"/>
                <a:ea typeface="Source Sans Pro" pitchFamily="34" charset="-122"/>
              </a:rPr>
              <a:t>Spark est un framework de traitement de données en mémoire qui offre des performances supérieures à MapReduce pour certaines tâches, notamment le traitement itératif et l'analyse en temps </a:t>
            </a:r>
            <a:r>
              <a:rPr lang="en-US" sz="1200" dirty="0" err="1">
                <a:solidFill>
                  <a:srgbClr val="2B4150"/>
                </a:solidFill>
                <a:latin typeface="DM Sans" pitchFamily="2" charset="0"/>
                <a:ea typeface="Source Sans Pro" pitchFamily="34" charset="-122"/>
              </a:rPr>
              <a:t>réel</a:t>
            </a:r>
            <a:r>
              <a:rPr lang="en-US" sz="1200" dirty="0">
                <a:solidFill>
                  <a:srgbClr val="2B4150"/>
                </a:solidFill>
                <a:latin typeface="DM Sans" pitchFamily="2" charset="0"/>
                <a:ea typeface="Source Sans Pro" pitchFamily="34" charset="-122"/>
              </a:rPr>
              <a:t>.</a:t>
            </a:r>
          </a:p>
        </p:txBody>
      </p:sp>
      <p:sp>
        <p:nvSpPr>
          <p:cNvPr id="5" name="Text 3"/>
          <p:cNvSpPr/>
          <p:nvPr/>
        </p:nvSpPr>
        <p:spPr>
          <a:xfrm>
            <a:off x="4275906" y="1678589"/>
            <a:ext cx="1329016" cy="166092"/>
          </a:xfrm>
          <a:prstGeom prst="rect">
            <a:avLst/>
          </a:prstGeom>
          <a:noFill/>
          <a:ln/>
        </p:spPr>
        <p:txBody>
          <a:bodyPr wrap="none" lIns="0" tIns="0" rIns="0" bIns="0" rtlCol="0" anchor="t"/>
          <a:lstStyle/>
          <a:p>
            <a:pPr>
              <a:lnSpc>
                <a:spcPts val="1289"/>
              </a:lnSpc>
            </a:pPr>
            <a:r>
              <a:rPr lang="en-US" sz="1800" dirty="0">
                <a:solidFill>
                  <a:srgbClr val="BDB50B"/>
                </a:solidFill>
                <a:latin typeface="DM Sans" pitchFamily="2" charset="0"/>
              </a:rPr>
              <a:t>NoSQL</a:t>
            </a:r>
          </a:p>
        </p:txBody>
      </p:sp>
      <p:sp>
        <p:nvSpPr>
          <p:cNvPr id="6" name="Text 4"/>
          <p:cNvSpPr/>
          <p:nvPr/>
        </p:nvSpPr>
        <p:spPr>
          <a:xfrm>
            <a:off x="4275906" y="1951000"/>
            <a:ext cx="2927207" cy="680442"/>
          </a:xfrm>
          <a:prstGeom prst="rect">
            <a:avLst/>
          </a:prstGeom>
          <a:noFill/>
          <a:ln/>
        </p:spPr>
        <p:txBody>
          <a:bodyPr wrap="square" lIns="0" tIns="0" rIns="0" bIns="0" rtlCol="0" anchor="t"/>
          <a:lstStyle/>
          <a:p>
            <a:pPr>
              <a:lnSpc>
                <a:spcPts val="1336"/>
              </a:lnSpc>
            </a:pPr>
            <a:r>
              <a:rPr lang="en-US" sz="1200" dirty="0">
                <a:solidFill>
                  <a:srgbClr val="2B4150"/>
                </a:solidFill>
                <a:latin typeface="DM Sans" pitchFamily="2" charset="0"/>
                <a:ea typeface="Source Sans Pro" pitchFamily="34" charset="-122"/>
              </a:rPr>
              <a:t>Les bases de données NoSQL, telles que MongoDB et Cassandra, offrent une flexibilité et une évolutivité supérieures à celles des bases de données relationnelles traditionnelles pour le stockage et la gestion des données non </a:t>
            </a:r>
            <a:r>
              <a:rPr lang="en-US" sz="1200" dirty="0" err="1">
                <a:solidFill>
                  <a:srgbClr val="2B4150"/>
                </a:solidFill>
                <a:latin typeface="DM Sans" pitchFamily="2" charset="0"/>
                <a:ea typeface="Source Sans Pro" pitchFamily="34" charset="-122"/>
              </a:rPr>
              <a:t>structurées</a:t>
            </a:r>
            <a:r>
              <a:rPr lang="en-US" sz="1200" dirty="0">
                <a:solidFill>
                  <a:srgbClr val="2B4150"/>
                </a:solidFill>
                <a:latin typeface="DM Sans" pitchFamily="2" charset="0"/>
                <a:ea typeface="Source Sans Pro" pitchFamily="34" charset="-122"/>
              </a:rPr>
              <a:t>.</a:t>
            </a:r>
          </a:p>
        </p:txBody>
      </p:sp>
      <p:sp>
        <p:nvSpPr>
          <p:cNvPr id="7" name="Rectangle 6">
            <a:extLst>
              <a:ext uri="{FF2B5EF4-FFF2-40B4-BE49-F238E27FC236}">
                <a16:creationId xmlns:a16="http://schemas.microsoft.com/office/drawing/2014/main" id="{376EF8D4-936D-1527-416B-F12E9DA5D9C4}"/>
              </a:ext>
            </a:extLst>
          </p:cNvPr>
          <p:cNvSpPr/>
          <p:nvPr/>
        </p:nvSpPr>
        <p:spPr>
          <a:xfrm>
            <a:off x="7045994" y="4602079"/>
            <a:ext cx="955006" cy="541421"/>
          </a:xfrm>
          <a:prstGeom prst="rect">
            <a:avLst/>
          </a:prstGeom>
          <a:solidFill>
            <a:srgbClr val="FFF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656"/>
          </a:p>
        </p:txBody>
      </p:sp>
      <p:sp>
        <p:nvSpPr>
          <p:cNvPr id="8" name="Google Shape;619;p47">
            <a:extLst>
              <a:ext uri="{FF2B5EF4-FFF2-40B4-BE49-F238E27FC236}">
                <a16:creationId xmlns:a16="http://schemas.microsoft.com/office/drawing/2014/main" id="{8D0BA62A-A43E-1984-FF0C-522DA11EB8B3}"/>
              </a:ext>
            </a:extLst>
          </p:cNvPr>
          <p:cNvSpPr txBox="1">
            <a:spLocks/>
          </p:cNvSpPr>
          <p:nvPr/>
        </p:nvSpPr>
        <p:spPr>
          <a:xfrm>
            <a:off x="434053" y="213027"/>
            <a:ext cx="8113600" cy="436384"/>
          </a:xfrm>
          <a:prstGeom prst="rect">
            <a:avLst/>
          </a:prstGeom>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3200" dirty="0">
                <a:latin typeface="Outfit" panose="020B0604020202020204" charset="0"/>
              </a:rPr>
              <a:t>04 Applications, avantages et inconvénients</a:t>
            </a:r>
          </a:p>
        </p:txBody>
      </p:sp>
      <p:sp>
        <p:nvSpPr>
          <p:cNvPr id="9" name="Text 0">
            <a:extLst>
              <a:ext uri="{FF2B5EF4-FFF2-40B4-BE49-F238E27FC236}">
                <a16:creationId xmlns:a16="http://schemas.microsoft.com/office/drawing/2014/main" id="{59CF5560-2903-94E1-4E81-050E63684259}"/>
              </a:ext>
            </a:extLst>
          </p:cNvPr>
          <p:cNvSpPr/>
          <p:nvPr/>
        </p:nvSpPr>
        <p:spPr>
          <a:xfrm>
            <a:off x="1085719" y="756477"/>
            <a:ext cx="5203764" cy="387715"/>
          </a:xfrm>
          <a:prstGeom prst="rect">
            <a:avLst/>
          </a:prstGeom>
          <a:noFill/>
          <a:ln/>
        </p:spPr>
        <p:txBody>
          <a:bodyPr wrap="square" lIns="0" tIns="0" rIns="0" bIns="0" rtlCol="0" anchor="t"/>
          <a:lstStyle/>
          <a:p>
            <a:pPr>
              <a:lnSpc>
                <a:spcPts val="2602"/>
              </a:lnSpc>
            </a:pPr>
            <a:r>
              <a:rPr lang="en-US" sz="2086" dirty="0">
                <a:solidFill>
                  <a:srgbClr val="124E73"/>
                </a:solidFill>
                <a:latin typeface="MuseoModerno Medium" pitchFamily="34" charset="0"/>
                <a:ea typeface="MuseoModerno Medium" pitchFamily="34" charset="-122"/>
                <a:cs typeface="MuseoModerno Medium" pitchFamily="34" charset="-120"/>
              </a:rPr>
              <a:t>Hadoop vs. </a:t>
            </a:r>
            <a:r>
              <a:rPr lang="en-US" sz="2086" dirty="0" err="1">
                <a:solidFill>
                  <a:srgbClr val="124E73"/>
                </a:solidFill>
                <a:latin typeface="MuseoModerno Medium" pitchFamily="34" charset="0"/>
                <a:ea typeface="MuseoModerno Medium" pitchFamily="34" charset="-122"/>
                <a:cs typeface="MuseoModerno Medium" pitchFamily="34" charset="-120"/>
              </a:rPr>
              <a:t>Autres</a:t>
            </a:r>
            <a:r>
              <a:rPr lang="en-US" sz="2086" dirty="0">
                <a:solidFill>
                  <a:srgbClr val="124E73"/>
                </a:solidFill>
                <a:latin typeface="MuseoModerno Medium" pitchFamily="34" charset="0"/>
                <a:ea typeface="MuseoModerno Medium" pitchFamily="34" charset="-122"/>
                <a:cs typeface="MuseoModerno Medium" pitchFamily="34" charset="-120"/>
              </a:rPr>
              <a:t> Technologies Big Data</a:t>
            </a:r>
            <a:endParaRPr lang="en-US" sz="2086" dirty="0"/>
          </a:p>
        </p:txBody>
      </p:sp>
      <p:sp>
        <p:nvSpPr>
          <p:cNvPr id="10" name="Rectangle 9">
            <a:extLst>
              <a:ext uri="{FF2B5EF4-FFF2-40B4-BE49-F238E27FC236}">
                <a16:creationId xmlns:a16="http://schemas.microsoft.com/office/drawing/2014/main" id="{67C8093D-206B-291B-3804-D72D2E266F2F}"/>
              </a:ext>
            </a:extLst>
          </p:cNvPr>
          <p:cNvSpPr/>
          <p:nvPr/>
        </p:nvSpPr>
        <p:spPr>
          <a:xfrm>
            <a:off x="8030817" y="4913906"/>
            <a:ext cx="1113183" cy="229594"/>
          </a:xfrm>
          <a:prstGeom prst="rect">
            <a:avLst/>
          </a:prstGeom>
          <a:solidFill>
            <a:srgbClr val="FFF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656"/>
          </a:p>
        </p:txBody>
      </p:sp>
      <p:sp>
        <p:nvSpPr>
          <p:cNvPr id="11" name="ZoneTexte 10">
            <a:extLst>
              <a:ext uri="{FF2B5EF4-FFF2-40B4-BE49-F238E27FC236}">
                <a16:creationId xmlns:a16="http://schemas.microsoft.com/office/drawing/2014/main" id="{923C6461-D7E4-0404-D21C-CF82F23FD45A}"/>
              </a:ext>
            </a:extLst>
          </p:cNvPr>
          <p:cNvSpPr txBox="1"/>
          <p:nvPr/>
        </p:nvSpPr>
        <p:spPr>
          <a:xfrm>
            <a:off x="8400651" y="4589502"/>
            <a:ext cx="743349" cy="553998"/>
          </a:xfrm>
          <a:prstGeom prst="rect">
            <a:avLst/>
          </a:prstGeom>
          <a:noFill/>
        </p:spPr>
        <p:txBody>
          <a:bodyPr wrap="square" rtlCol="0">
            <a:spAutoFit/>
          </a:bodyPr>
          <a:lstStyle/>
          <a:p>
            <a:r>
              <a:rPr lang="fr-FR" sz="3000" dirty="0">
                <a:latin typeface="DM Sans" pitchFamily="2" charset="0"/>
              </a:rPr>
              <a:t>16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2160D6-0271-7616-23F4-1F030B816A3C}"/>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2EDD977D-5C94-EAF0-9DB6-306AEB611704}"/>
              </a:ext>
            </a:extLst>
          </p:cNvPr>
          <p:cNvSpPr/>
          <p:nvPr/>
        </p:nvSpPr>
        <p:spPr>
          <a:xfrm>
            <a:off x="7045994" y="4602079"/>
            <a:ext cx="955006" cy="541421"/>
          </a:xfrm>
          <a:prstGeom prst="rect">
            <a:avLst/>
          </a:prstGeom>
          <a:solidFill>
            <a:srgbClr val="FFF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656"/>
          </a:p>
        </p:txBody>
      </p:sp>
      <p:sp>
        <p:nvSpPr>
          <p:cNvPr id="8" name="Google Shape;619;p47">
            <a:extLst>
              <a:ext uri="{FF2B5EF4-FFF2-40B4-BE49-F238E27FC236}">
                <a16:creationId xmlns:a16="http://schemas.microsoft.com/office/drawing/2014/main" id="{387AC6A5-6F5C-E359-8918-3CD64C5EAF96}"/>
              </a:ext>
            </a:extLst>
          </p:cNvPr>
          <p:cNvSpPr txBox="1">
            <a:spLocks/>
          </p:cNvSpPr>
          <p:nvPr/>
        </p:nvSpPr>
        <p:spPr>
          <a:xfrm>
            <a:off x="434053" y="213027"/>
            <a:ext cx="8113600" cy="436384"/>
          </a:xfrm>
          <a:prstGeom prst="rect">
            <a:avLst/>
          </a:prstGeom>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3200" dirty="0">
                <a:latin typeface="Outfit" panose="020B0604020202020204" charset="0"/>
              </a:rPr>
              <a:t>04 Applications, avantages et inconvénients</a:t>
            </a:r>
          </a:p>
        </p:txBody>
      </p:sp>
      <p:sp>
        <p:nvSpPr>
          <p:cNvPr id="9" name="Text 0">
            <a:extLst>
              <a:ext uri="{FF2B5EF4-FFF2-40B4-BE49-F238E27FC236}">
                <a16:creationId xmlns:a16="http://schemas.microsoft.com/office/drawing/2014/main" id="{AE4FAEF7-9446-0517-4A23-3C25B0FDBFF2}"/>
              </a:ext>
            </a:extLst>
          </p:cNvPr>
          <p:cNvSpPr/>
          <p:nvPr/>
        </p:nvSpPr>
        <p:spPr>
          <a:xfrm>
            <a:off x="1085719" y="756477"/>
            <a:ext cx="5203764" cy="387715"/>
          </a:xfrm>
          <a:prstGeom prst="rect">
            <a:avLst/>
          </a:prstGeom>
          <a:noFill/>
          <a:ln/>
        </p:spPr>
        <p:txBody>
          <a:bodyPr wrap="square" lIns="0" tIns="0" rIns="0" bIns="0" rtlCol="0" anchor="t"/>
          <a:lstStyle/>
          <a:p>
            <a:pPr>
              <a:lnSpc>
                <a:spcPts val="2602"/>
              </a:lnSpc>
            </a:pPr>
            <a:r>
              <a:rPr lang="en-US" sz="2086" dirty="0">
                <a:solidFill>
                  <a:srgbClr val="124E73"/>
                </a:solidFill>
                <a:latin typeface="MuseoModerno Medium" pitchFamily="34" charset="0"/>
                <a:ea typeface="MuseoModerno Medium" pitchFamily="34" charset="-122"/>
                <a:cs typeface="MuseoModerno Medium" pitchFamily="34" charset="-120"/>
              </a:rPr>
              <a:t>Hadoop vs. </a:t>
            </a:r>
            <a:r>
              <a:rPr lang="en-US" sz="2086" dirty="0" err="1">
                <a:solidFill>
                  <a:srgbClr val="124E73"/>
                </a:solidFill>
                <a:latin typeface="MuseoModerno Medium" pitchFamily="34" charset="0"/>
                <a:ea typeface="MuseoModerno Medium" pitchFamily="34" charset="-122"/>
                <a:cs typeface="MuseoModerno Medium" pitchFamily="34" charset="-120"/>
              </a:rPr>
              <a:t>Autres</a:t>
            </a:r>
            <a:r>
              <a:rPr lang="en-US" sz="2086" dirty="0">
                <a:solidFill>
                  <a:srgbClr val="124E73"/>
                </a:solidFill>
                <a:latin typeface="MuseoModerno Medium" pitchFamily="34" charset="0"/>
                <a:ea typeface="MuseoModerno Medium" pitchFamily="34" charset="-122"/>
                <a:cs typeface="MuseoModerno Medium" pitchFamily="34" charset="-120"/>
              </a:rPr>
              <a:t> Technologies Big Data</a:t>
            </a:r>
            <a:endParaRPr lang="en-US" sz="2086" dirty="0"/>
          </a:p>
        </p:txBody>
      </p:sp>
      <p:sp>
        <p:nvSpPr>
          <p:cNvPr id="2" name="Shape 1">
            <a:extLst>
              <a:ext uri="{FF2B5EF4-FFF2-40B4-BE49-F238E27FC236}">
                <a16:creationId xmlns:a16="http://schemas.microsoft.com/office/drawing/2014/main" id="{CB136587-C4D5-3DA5-AD21-F9B3408E3B85}"/>
              </a:ext>
            </a:extLst>
          </p:cNvPr>
          <p:cNvSpPr/>
          <p:nvPr/>
        </p:nvSpPr>
        <p:spPr>
          <a:xfrm>
            <a:off x="1017922" y="1621854"/>
            <a:ext cx="7526158" cy="2178869"/>
          </a:xfrm>
          <a:prstGeom prst="roundRect">
            <a:avLst>
              <a:gd name="adj" fmla="val 836"/>
            </a:avLst>
          </a:prstGeom>
          <a:noFill/>
          <a:ln w="7620">
            <a:solidFill>
              <a:srgbClr val="000000">
                <a:alpha val="8000"/>
              </a:srgbClr>
            </a:solidFill>
            <a:prstDash val="solid"/>
          </a:ln>
        </p:spPr>
      </p:sp>
      <p:sp>
        <p:nvSpPr>
          <p:cNvPr id="10" name="Shape 2">
            <a:extLst>
              <a:ext uri="{FF2B5EF4-FFF2-40B4-BE49-F238E27FC236}">
                <a16:creationId xmlns:a16="http://schemas.microsoft.com/office/drawing/2014/main" id="{7A7B08CB-8F1B-65F0-110F-F6429F131BC3}"/>
              </a:ext>
            </a:extLst>
          </p:cNvPr>
          <p:cNvSpPr/>
          <p:nvPr/>
        </p:nvSpPr>
        <p:spPr>
          <a:xfrm>
            <a:off x="1021494" y="1621854"/>
            <a:ext cx="7526158" cy="389467"/>
          </a:xfrm>
          <a:prstGeom prst="rect">
            <a:avLst/>
          </a:prstGeom>
          <a:solidFill>
            <a:srgbClr val="FFFFFF">
              <a:alpha val="4000"/>
            </a:srgbClr>
          </a:solidFill>
          <a:ln/>
        </p:spPr>
      </p:sp>
      <p:sp>
        <p:nvSpPr>
          <p:cNvPr id="11" name="Text 3">
            <a:extLst>
              <a:ext uri="{FF2B5EF4-FFF2-40B4-BE49-F238E27FC236}">
                <a16:creationId xmlns:a16="http://schemas.microsoft.com/office/drawing/2014/main" id="{F203074B-91EB-043D-5F39-6BD145E967C1}"/>
              </a:ext>
            </a:extLst>
          </p:cNvPr>
          <p:cNvSpPr/>
          <p:nvPr/>
        </p:nvSpPr>
        <p:spPr>
          <a:xfrm>
            <a:off x="1128482" y="1689535"/>
            <a:ext cx="1161494" cy="214075"/>
          </a:xfrm>
          <a:prstGeom prst="rect">
            <a:avLst/>
          </a:prstGeom>
          <a:noFill/>
          <a:ln/>
        </p:spPr>
        <p:txBody>
          <a:bodyPr wrap="none" lIns="0" tIns="0" rIns="0" bIns="0" rtlCol="0" anchor="t"/>
          <a:lstStyle/>
          <a:p>
            <a:pPr>
              <a:lnSpc>
                <a:spcPts val="1336"/>
              </a:lnSpc>
            </a:pPr>
            <a:r>
              <a:rPr lang="en-US" sz="1200" dirty="0">
                <a:solidFill>
                  <a:srgbClr val="BDB50B"/>
                </a:solidFill>
                <a:latin typeface="DM Sans" pitchFamily="2" charset="0"/>
                <a:ea typeface="Source Sans Pro" pitchFamily="34" charset="-122"/>
                <a:cs typeface="Source Sans Pro" pitchFamily="34" charset="-120"/>
              </a:rPr>
              <a:t>Technologie</a:t>
            </a:r>
            <a:endParaRPr lang="en-US" sz="1200" dirty="0">
              <a:solidFill>
                <a:srgbClr val="BDB50B"/>
              </a:solidFill>
              <a:latin typeface="DM Sans" pitchFamily="2" charset="0"/>
            </a:endParaRPr>
          </a:p>
        </p:txBody>
      </p:sp>
      <p:sp>
        <p:nvSpPr>
          <p:cNvPr id="12" name="Text 4">
            <a:extLst>
              <a:ext uri="{FF2B5EF4-FFF2-40B4-BE49-F238E27FC236}">
                <a16:creationId xmlns:a16="http://schemas.microsoft.com/office/drawing/2014/main" id="{9D8D429D-B7A4-A2C1-2ECC-FD8FDE1DD8AE}"/>
              </a:ext>
            </a:extLst>
          </p:cNvPr>
          <p:cNvSpPr/>
          <p:nvPr/>
        </p:nvSpPr>
        <p:spPr>
          <a:xfrm>
            <a:off x="2600747" y="1714610"/>
            <a:ext cx="2239105" cy="194369"/>
          </a:xfrm>
          <a:prstGeom prst="rect">
            <a:avLst/>
          </a:prstGeom>
          <a:noFill/>
          <a:ln/>
        </p:spPr>
        <p:txBody>
          <a:bodyPr wrap="none" lIns="0" tIns="0" rIns="0" bIns="0" rtlCol="0" anchor="t"/>
          <a:lstStyle/>
          <a:p>
            <a:pPr>
              <a:lnSpc>
                <a:spcPts val="1336"/>
              </a:lnSpc>
            </a:pPr>
            <a:r>
              <a:rPr lang="en-US" sz="1200" dirty="0">
                <a:solidFill>
                  <a:srgbClr val="BDB50B"/>
                </a:solidFill>
                <a:latin typeface="DM Sans" pitchFamily="2" charset="0"/>
                <a:ea typeface="Source Sans Pro" pitchFamily="34" charset="-122"/>
                <a:cs typeface="Source Sans Pro" pitchFamily="34" charset="-120"/>
              </a:rPr>
              <a:t>Avantages</a:t>
            </a:r>
            <a:endParaRPr lang="en-US" sz="1200" dirty="0">
              <a:solidFill>
                <a:srgbClr val="BDB50B"/>
              </a:solidFill>
              <a:latin typeface="DM Sans" pitchFamily="2" charset="0"/>
            </a:endParaRPr>
          </a:p>
        </p:txBody>
      </p:sp>
      <p:sp>
        <p:nvSpPr>
          <p:cNvPr id="13" name="Text 5">
            <a:extLst>
              <a:ext uri="{FF2B5EF4-FFF2-40B4-BE49-F238E27FC236}">
                <a16:creationId xmlns:a16="http://schemas.microsoft.com/office/drawing/2014/main" id="{19975D88-C8C5-013C-9F8B-68FB5980F1EF}"/>
              </a:ext>
            </a:extLst>
          </p:cNvPr>
          <p:cNvSpPr/>
          <p:nvPr/>
        </p:nvSpPr>
        <p:spPr>
          <a:xfrm>
            <a:off x="6309920" y="1689535"/>
            <a:ext cx="2241304" cy="194369"/>
          </a:xfrm>
          <a:prstGeom prst="rect">
            <a:avLst/>
          </a:prstGeom>
          <a:noFill/>
          <a:ln/>
        </p:spPr>
        <p:txBody>
          <a:bodyPr wrap="none" lIns="0" tIns="0" rIns="0" bIns="0" rtlCol="0" anchor="t"/>
          <a:lstStyle/>
          <a:p>
            <a:pPr>
              <a:lnSpc>
                <a:spcPts val="1336"/>
              </a:lnSpc>
            </a:pPr>
            <a:r>
              <a:rPr lang="en-US" sz="1200" dirty="0">
                <a:solidFill>
                  <a:srgbClr val="BDB50B"/>
                </a:solidFill>
                <a:latin typeface="DM Sans" pitchFamily="2" charset="0"/>
                <a:ea typeface="Source Sans Pro" pitchFamily="34" charset="-122"/>
                <a:cs typeface="Source Sans Pro" pitchFamily="34" charset="-120"/>
              </a:rPr>
              <a:t>Inconvénients</a:t>
            </a:r>
            <a:endParaRPr lang="en-US" sz="1200" dirty="0">
              <a:solidFill>
                <a:srgbClr val="BDB50B"/>
              </a:solidFill>
              <a:latin typeface="DM Sans" pitchFamily="2" charset="0"/>
            </a:endParaRPr>
          </a:p>
        </p:txBody>
      </p:sp>
      <p:sp>
        <p:nvSpPr>
          <p:cNvPr id="14" name="Shape 6">
            <a:extLst>
              <a:ext uri="{FF2B5EF4-FFF2-40B4-BE49-F238E27FC236}">
                <a16:creationId xmlns:a16="http://schemas.microsoft.com/office/drawing/2014/main" id="{87F2DAB5-5182-5FBF-1134-1C608324F47F}"/>
              </a:ext>
            </a:extLst>
          </p:cNvPr>
          <p:cNvSpPr/>
          <p:nvPr/>
        </p:nvSpPr>
        <p:spPr>
          <a:xfrm>
            <a:off x="1021494" y="1926691"/>
            <a:ext cx="7526159" cy="738428"/>
          </a:xfrm>
          <a:prstGeom prst="rect">
            <a:avLst/>
          </a:prstGeom>
          <a:solidFill>
            <a:srgbClr val="000000">
              <a:alpha val="4000"/>
            </a:srgbClr>
          </a:solidFill>
          <a:ln/>
        </p:spPr>
      </p:sp>
      <p:sp>
        <p:nvSpPr>
          <p:cNvPr id="15" name="Text 7">
            <a:extLst>
              <a:ext uri="{FF2B5EF4-FFF2-40B4-BE49-F238E27FC236}">
                <a16:creationId xmlns:a16="http://schemas.microsoft.com/office/drawing/2014/main" id="{BF48E3E2-DABA-781D-A2CA-AE9ADD64D171}"/>
              </a:ext>
            </a:extLst>
          </p:cNvPr>
          <p:cNvSpPr/>
          <p:nvPr/>
        </p:nvSpPr>
        <p:spPr>
          <a:xfrm>
            <a:off x="1128482" y="1994372"/>
            <a:ext cx="2241304" cy="194369"/>
          </a:xfrm>
          <a:prstGeom prst="rect">
            <a:avLst/>
          </a:prstGeom>
          <a:noFill/>
          <a:ln/>
        </p:spPr>
        <p:txBody>
          <a:bodyPr wrap="none" lIns="0" tIns="0" rIns="0" bIns="0" rtlCol="0" anchor="t"/>
          <a:lstStyle/>
          <a:p>
            <a:pPr>
              <a:lnSpc>
                <a:spcPts val="1336"/>
              </a:lnSpc>
            </a:pPr>
            <a:r>
              <a:rPr lang="en-US" sz="1200" dirty="0">
                <a:solidFill>
                  <a:srgbClr val="2B4150"/>
                </a:solidFill>
                <a:latin typeface="DM Sans" pitchFamily="2" charset="0"/>
                <a:ea typeface="Source Sans Pro" pitchFamily="34" charset="-122"/>
                <a:cs typeface="Source Sans Pro" pitchFamily="34" charset="-120"/>
              </a:rPr>
              <a:t>Hadoop</a:t>
            </a:r>
            <a:endParaRPr lang="en-US" sz="1200" dirty="0">
              <a:latin typeface="DM Sans" pitchFamily="2" charset="0"/>
            </a:endParaRPr>
          </a:p>
        </p:txBody>
      </p:sp>
      <p:sp>
        <p:nvSpPr>
          <p:cNvPr id="16" name="Text 8">
            <a:extLst>
              <a:ext uri="{FF2B5EF4-FFF2-40B4-BE49-F238E27FC236}">
                <a16:creationId xmlns:a16="http://schemas.microsoft.com/office/drawing/2014/main" id="{8BAA2335-435D-AA3D-5B21-3F59B24E0AEB}"/>
              </a:ext>
            </a:extLst>
          </p:cNvPr>
          <p:cNvSpPr/>
          <p:nvPr/>
        </p:nvSpPr>
        <p:spPr>
          <a:xfrm>
            <a:off x="2608698" y="1994373"/>
            <a:ext cx="2239105" cy="388738"/>
          </a:xfrm>
          <a:prstGeom prst="rect">
            <a:avLst/>
          </a:prstGeom>
          <a:noFill/>
          <a:ln/>
        </p:spPr>
        <p:txBody>
          <a:bodyPr wrap="square" lIns="0" tIns="0" rIns="0" bIns="0" rtlCol="0" anchor="t"/>
          <a:lstStyle/>
          <a:p>
            <a:pPr>
              <a:lnSpc>
                <a:spcPts val="1336"/>
              </a:lnSpc>
            </a:pPr>
            <a:r>
              <a:rPr lang="en-US" sz="1200" dirty="0">
                <a:solidFill>
                  <a:srgbClr val="2B4150"/>
                </a:solidFill>
                <a:latin typeface="DM Sans" pitchFamily="2" charset="0"/>
                <a:ea typeface="Source Sans Pro" pitchFamily="34" charset="-122"/>
                <a:cs typeface="Source Sans Pro" pitchFamily="34" charset="-120"/>
              </a:rPr>
              <a:t>Scalabilité, tolérance aux pannes, coût réduit.</a:t>
            </a:r>
            <a:endParaRPr lang="en-US" sz="1200" dirty="0">
              <a:latin typeface="DM Sans" pitchFamily="2" charset="0"/>
            </a:endParaRPr>
          </a:p>
        </p:txBody>
      </p:sp>
      <p:sp>
        <p:nvSpPr>
          <p:cNvPr id="17" name="Text 9">
            <a:extLst>
              <a:ext uri="{FF2B5EF4-FFF2-40B4-BE49-F238E27FC236}">
                <a16:creationId xmlns:a16="http://schemas.microsoft.com/office/drawing/2014/main" id="{FFC8D5DC-89C2-DCEE-CA6B-48F51C1E4E31}"/>
              </a:ext>
            </a:extLst>
          </p:cNvPr>
          <p:cNvSpPr/>
          <p:nvPr/>
        </p:nvSpPr>
        <p:spPr>
          <a:xfrm>
            <a:off x="5639251" y="2012223"/>
            <a:ext cx="2670082" cy="583107"/>
          </a:xfrm>
          <a:prstGeom prst="rect">
            <a:avLst/>
          </a:prstGeom>
          <a:noFill/>
          <a:ln/>
        </p:spPr>
        <p:txBody>
          <a:bodyPr wrap="square" lIns="0" tIns="0" rIns="0" bIns="0" rtlCol="0" anchor="t"/>
          <a:lstStyle/>
          <a:p>
            <a:pPr>
              <a:lnSpc>
                <a:spcPts val="1336"/>
              </a:lnSpc>
            </a:pPr>
            <a:r>
              <a:rPr lang="en-US" sz="1200" dirty="0">
                <a:solidFill>
                  <a:srgbClr val="2B4150"/>
                </a:solidFill>
                <a:latin typeface="DM Sans" pitchFamily="2" charset="0"/>
                <a:ea typeface="Source Sans Pro" pitchFamily="34" charset="-122"/>
                <a:cs typeface="Source Sans Pro" pitchFamily="34" charset="-120"/>
              </a:rPr>
              <a:t>Complexité de la programmation, performances pour les analyses interactives.</a:t>
            </a:r>
            <a:endParaRPr lang="en-US" sz="1200" dirty="0">
              <a:latin typeface="DM Sans" pitchFamily="2" charset="0"/>
            </a:endParaRPr>
          </a:p>
        </p:txBody>
      </p:sp>
      <p:sp>
        <p:nvSpPr>
          <p:cNvPr id="18" name="Shape 10">
            <a:extLst>
              <a:ext uri="{FF2B5EF4-FFF2-40B4-BE49-F238E27FC236}">
                <a16:creationId xmlns:a16="http://schemas.microsoft.com/office/drawing/2014/main" id="{9525B3B5-45EA-9FEF-9B49-1AF0A852A51E}"/>
              </a:ext>
            </a:extLst>
          </p:cNvPr>
          <p:cNvSpPr/>
          <p:nvPr/>
        </p:nvSpPr>
        <p:spPr>
          <a:xfrm>
            <a:off x="1021494" y="2571748"/>
            <a:ext cx="7526159" cy="543695"/>
          </a:xfrm>
          <a:prstGeom prst="rect">
            <a:avLst/>
          </a:prstGeom>
          <a:solidFill>
            <a:srgbClr val="FFFFFF">
              <a:alpha val="4000"/>
            </a:srgbClr>
          </a:solidFill>
          <a:ln/>
        </p:spPr>
      </p:sp>
      <p:sp>
        <p:nvSpPr>
          <p:cNvPr id="19" name="Text 11">
            <a:extLst>
              <a:ext uri="{FF2B5EF4-FFF2-40B4-BE49-F238E27FC236}">
                <a16:creationId xmlns:a16="http://schemas.microsoft.com/office/drawing/2014/main" id="{3C06A321-7CFB-778F-4076-9783E4BF786C}"/>
              </a:ext>
            </a:extLst>
          </p:cNvPr>
          <p:cNvSpPr/>
          <p:nvPr/>
        </p:nvSpPr>
        <p:spPr>
          <a:xfrm>
            <a:off x="1128482" y="2639430"/>
            <a:ext cx="2241304" cy="194369"/>
          </a:xfrm>
          <a:prstGeom prst="rect">
            <a:avLst/>
          </a:prstGeom>
          <a:noFill/>
          <a:ln/>
        </p:spPr>
        <p:txBody>
          <a:bodyPr wrap="none" lIns="0" tIns="0" rIns="0" bIns="0" rtlCol="0" anchor="t"/>
          <a:lstStyle/>
          <a:p>
            <a:pPr>
              <a:lnSpc>
                <a:spcPts val="1336"/>
              </a:lnSpc>
            </a:pPr>
            <a:r>
              <a:rPr lang="en-US" sz="1200" dirty="0">
                <a:solidFill>
                  <a:srgbClr val="2B4150"/>
                </a:solidFill>
                <a:latin typeface="DM Sans" pitchFamily="2" charset="0"/>
                <a:ea typeface="Source Sans Pro" pitchFamily="34" charset="-122"/>
                <a:cs typeface="Source Sans Pro" pitchFamily="34" charset="-120"/>
              </a:rPr>
              <a:t>Spark</a:t>
            </a:r>
            <a:endParaRPr lang="en-US" sz="1200" dirty="0">
              <a:latin typeface="DM Sans" pitchFamily="2" charset="0"/>
            </a:endParaRPr>
          </a:p>
        </p:txBody>
      </p:sp>
      <p:sp>
        <p:nvSpPr>
          <p:cNvPr id="20" name="Text 12">
            <a:extLst>
              <a:ext uri="{FF2B5EF4-FFF2-40B4-BE49-F238E27FC236}">
                <a16:creationId xmlns:a16="http://schemas.microsoft.com/office/drawing/2014/main" id="{89040DE1-4FC2-86B6-3F01-FD8BCDC803E7}"/>
              </a:ext>
            </a:extLst>
          </p:cNvPr>
          <p:cNvSpPr/>
          <p:nvPr/>
        </p:nvSpPr>
        <p:spPr>
          <a:xfrm>
            <a:off x="2608698" y="2639429"/>
            <a:ext cx="2795806" cy="388738"/>
          </a:xfrm>
          <a:prstGeom prst="rect">
            <a:avLst/>
          </a:prstGeom>
          <a:noFill/>
          <a:ln/>
        </p:spPr>
        <p:txBody>
          <a:bodyPr wrap="square" lIns="0" tIns="0" rIns="0" bIns="0" rtlCol="0" anchor="t"/>
          <a:lstStyle/>
          <a:p>
            <a:pPr>
              <a:lnSpc>
                <a:spcPts val="1336"/>
              </a:lnSpc>
            </a:pPr>
            <a:r>
              <a:rPr lang="en-US" sz="1200" dirty="0">
                <a:solidFill>
                  <a:srgbClr val="2B4150"/>
                </a:solidFill>
                <a:latin typeface="DM Sans" pitchFamily="2" charset="0"/>
                <a:ea typeface="Source Sans Pro" pitchFamily="34" charset="-122"/>
                <a:cs typeface="Source Sans Pro" pitchFamily="34" charset="-120"/>
              </a:rPr>
              <a:t>Traitement en mémoire, performances élevées pour les analyses interactives.</a:t>
            </a:r>
            <a:endParaRPr lang="en-US" sz="1200" dirty="0">
              <a:latin typeface="DM Sans" pitchFamily="2" charset="0"/>
            </a:endParaRPr>
          </a:p>
        </p:txBody>
      </p:sp>
      <p:sp>
        <p:nvSpPr>
          <p:cNvPr id="21" name="Text 13">
            <a:extLst>
              <a:ext uri="{FF2B5EF4-FFF2-40B4-BE49-F238E27FC236}">
                <a16:creationId xmlns:a16="http://schemas.microsoft.com/office/drawing/2014/main" id="{C9FE4792-EF43-232C-5C16-6EB8AEFABC27}"/>
              </a:ext>
            </a:extLst>
          </p:cNvPr>
          <p:cNvSpPr/>
          <p:nvPr/>
        </p:nvSpPr>
        <p:spPr>
          <a:xfrm>
            <a:off x="5639251" y="2656963"/>
            <a:ext cx="2670082" cy="388738"/>
          </a:xfrm>
          <a:prstGeom prst="rect">
            <a:avLst/>
          </a:prstGeom>
          <a:noFill/>
          <a:ln/>
        </p:spPr>
        <p:txBody>
          <a:bodyPr wrap="square" lIns="0" tIns="0" rIns="0" bIns="0" rtlCol="0" anchor="t"/>
          <a:lstStyle/>
          <a:p>
            <a:pPr>
              <a:lnSpc>
                <a:spcPts val="1336"/>
              </a:lnSpc>
            </a:pPr>
            <a:r>
              <a:rPr lang="en-US" sz="1200" dirty="0">
                <a:solidFill>
                  <a:srgbClr val="2B4150"/>
                </a:solidFill>
                <a:latin typeface="DM Sans" pitchFamily="2" charset="0"/>
                <a:ea typeface="Source Sans Pro" pitchFamily="34" charset="-122"/>
                <a:cs typeface="Source Sans Pro" pitchFamily="34" charset="-120"/>
              </a:rPr>
              <a:t>Coût plus élevé, dépendance à la mémoire.</a:t>
            </a:r>
            <a:endParaRPr lang="en-US" sz="1200" dirty="0">
              <a:latin typeface="DM Sans" pitchFamily="2" charset="0"/>
            </a:endParaRPr>
          </a:p>
        </p:txBody>
      </p:sp>
      <p:sp>
        <p:nvSpPr>
          <p:cNvPr id="22" name="Shape 14">
            <a:extLst>
              <a:ext uri="{FF2B5EF4-FFF2-40B4-BE49-F238E27FC236}">
                <a16:creationId xmlns:a16="http://schemas.microsoft.com/office/drawing/2014/main" id="{E520E5FC-612C-166E-E970-36E2C18E1EC9}"/>
              </a:ext>
            </a:extLst>
          </p:cNvPr>
          <p:cNvSpPr/>
          <p:nvPr/>
        </p:nvSpPr>
        <p:spPr>
          <a:xfrm>
            <a:off x="1021493" y="3046695"/>
            <a:ext cx="7526159" cy="738427"/>
          </a:xfrm>
          <a:prstGeom prst="rect">
            <a:avLst/>
          </a:prstGeom>
          <a:solidFill>
            <a:srgbClr val="000000">
              <a:alpha val="4000"/>
            </a:srgbClr>
          </a:solidFill>
          <a:ln/>
        </p:spPr>
      </p:sp>
      <p:sp>
        <p:nvSpPr>
          <p:cNvPr id="23" name="Text 15">
            <a:extLst>
              <a:ext uri="{FF2B5EF4-FFF2-40B4-BE49-F238E27FC236}">
                <a16:creationId xmlns:a16="http://schemas.microsoft.com/office/drawing/2014/main" id="{ABC6BD54-C8C3-5026-0865-F5936C4E8567}"/>
              </a:ext>
            </a:extLst>
          </p:cNvPr>
          <p:cNvSpPr/>
          <p:nvPr/>
        </p:nvSpPr>
        <p:spPr>
          <a:xfrm>
            <a:off x="1128482" y="3114378"/>
            <a:ext cx="2241304" cy="194369"/>
          </a:xfrm>
          <a:prstGeom prst="rect">
            <a:avLst/>
          </a:prstGeom>
          <a:noFill/>
          <a:ln/>
        </p:spPr>
        <p:txBody>
          <a:bodyPr wrap="none" lIns="0" tIns="0" rIns="0" bIns="0" rtlCol="0" anchor="t"/>
          <a:lstStyle/>
          <a:p>
            <a:pPr>
              <a:lnSpc>
                <a:spcPts val="1336"/>
              </a:lnSpc>
            </a:pPr>
            <a:r>
              <a:rPr lang="en-US" sz="1200" dirty="0">
                <a:solidFill>
                  <a:srgbClr val="2B4150"/>
                </a:solidFill>
                <a:latin typeface="DM Sans" pitchFamily="2" charset="0"/>
                <a:ea typeface="Source Sans Pro" pitchFamily="34" charset="-122"/>
                <a:cs typeface="Source Sans Pro" pitchFamily="34" charset="-120"/>
              </a:rPr>
              <a:t>NoSQL</a:t>
            </a:r>
            <a:endParaRPr lang="en-US" sz="1200" dirty="0">
              <a:latin typeface="DM Sans" pitchFamily="2" charset="0"/>
            </a:endParaRPr>
          </a:p>
        </p:txBody>
      </p:sp>
      <p:sp>
        <p:nvSpPr>
          <p:cNvPr id="24" name="Text 16">
            <a:extLst>
              <a:ext uri="{FF2B5EF4-FFF2-40B4-BE49-F238E27FC236}">
                <a16:creationId xmlns:a16="http://schemas.microsoft.com/office/drawing/2014/main" id="{B50C7E42-70FF-FEB5-C41C-5B4DCF68A637}"/>
              </a:ext>
            </a:extLst>
          </p:cNvPr>
          <p:cNvSpPr/>
          <p:nvPr/>
        </p:nvSpPr>
        <p:spPr>
          <a:xfrm>
            <a:off x="2608698" y="3188662"/>
            <a:ext cx="2239105" cy="194369"/>
          </a:xfrm>
          <a:prstGeom prst="rect">
            <a:avLst/>
          </a:prstGeom>
          <a:noFill/>
          <a:ln/>
        </p:spPr>
        <p:txBody>
          <a:bodyPr wrap="none" lIns="0" tIns="0" rIns="0" bIns="0" rtlCol="0" anchor="t"/>
          <a:lstStyle/>
          <a:p>
            <a:pPr>
              <a:lnSpc>
                <a:spcPts val="1336"/>
              </a:lnSpc>
            </a:pPr>
            <a:r>
              <a:rPr lang="en-US" sz="1200" dirty="0">
                <a:solidFill>
                  <a:srgbClr val="2B4150"/>
                </a:solidFill>
                <a:latin typeface="DM Sans" pitchFamily="2" charset="0"/>
                <a:ea typeface="Source Sans Pro" pitchFamily="34" charset="-122"/>
                <a:cs typeface="Source Sans Pro" pitchFamily="34" charset="-120"/>
              </a:rPr>
              <a:t>Flexibilité du schéma, scalabilité.</a:t>
            </a:r>
            <a:endParaRPr lang="en-US" sz="1200" dirty="0">
              <a:latin typeface="DM Sans" pitchFamily="2" charset="0"/>
            </a:endParaRPr>
          </a:p>
        </p:txBody>
      </p:sp>
      <p:sp>
        <p:nvSpPr>
          <p:cNvPr id="25" name="Text 17">
            <a:extLst>
              <a:ext uri="{FF2B5EF4-FFF2-40B4-BE49-F238E27FC236}">
                <a16:creationId xmlns:a16="http://schemas.microsoft.com/office/drawing/2014/main" id="{95DE337B-2E21-8A48-E624-8908378281AD}"/>
              </a:ext>
            </a:extLst>
          </p:cNvPr>
          <p:cNvSpPr/>
          <p:nvPr/>
        </p:nvSpPr>
        <p:spPr>
          <a:xfrm>
            <a:off x="5639251" y="3108212"/>
            <a:ext cx="2670082" cy="388738"/>
          </a:xfrm>
          <a:prstGeom prst="rect">
            <a:avLst/>
          </a:prstGeom>
          <a:noFill/>
          <a:ln/>
        </p:spPr>
        <p:txBody>
          <a:bodyPr wrap="square" lIns="0" tIns="0" rIns="0" bIns="0" rtlCol="0" anchor="t"/>
          <a:lstStyle/>
          <a:p>
            <a:pPr>
              <a:lnSpc>
                <a:spcPts val="1336"/>
              </a:lnSpc>
            </a:pPr>
            <a:r>
              <a:rPr lang="en-US" sz="1200" dirty="0">
                <a:solidFill>
                  <a:srgbClr val="2B4150"/>
                </a:solidFill>
                <a:latin typeface="DM Sans" pitchFamily="2" charset="0"/>
                <a:ea typeface="Source Sans Pro" pitchFamily="34" charset="-122"/>
                <a:cs typeface="Source Sans Pro" pitchFamily="34" charset="-120"/>
              </a:rPr>
              <a:t>Complexité de la gestion des transactions, cohérence des données.</a:t>
            </a:r>
            <a:endParaRPr lang="en-US" sz="1200" dirty="0">
              <a:latin typeface="DM Sans" pitchFamily="2" charset="0"/>
            </a:endParaRPr>
          </a:p>
        </p:txBody>
      </p:sp>
      <p:sp>
        <p:nvSpPr>
          <p:cNvPr id="26" name="Rectangle 25">
            <a:extLst>
              <a:ext uri="{FF2B5EF4-FFF2-40B4-BE49-F238E27FC236}">
                <a16:creationId xmlns:a16="http://schemas.microsoft.com/office/drawing/2014/main" id="{A40D1869-54E6-BFF6-1F53-C3884F55F5B9}"/>
              </a:ext>
            </a:extLst>
          </p:cNvPr>
          <p:cNvSpPr/>
          <p:nvPr/>
        </p:nvSpPr>
        <p:spPr>
          <a:xfrm>
            <a:off x="8030817" y="4913906"/>
            <a:ext cx="1113183" cy="229594"/>
          </a:xfrm>
          <a:prstGeom prst="rect">
            <a:avLst/>
          </a:prstGeom>
          <a:solidFill>
            <a:srgbClr val="FFF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656"/>
          </a:p>
        </p:txBody>
      </p:sp>
      <p:sp>
        <p:nvSpPr>
          <p:cNvPr id="27" name="ZoneTexte 26">
            <a:extLst>
              <a:ext uri="{FF2B5EF4-FFF2-40B4-BE49-F238E27FC236}">
                <a16:creationId xmlns:a16="http://schemas.microsoft.com/office/drawing/2014/main" id="{65D46A8C-4E17-D77C-BF37-F6E743BB1BD1}"/>
              </a:ext>
            </a:extLst>
          </p:cNvPr>
          <p:cNvSpPr txBox="1"/>
          <p:nvPr/>
        </p:nvSpPr>
        <p:spPr>
          <a:xfrm>
            <a:off x="8400651" y="4589502"/>
            <a:ext cx="743349" cy="553998"/>
          </a:xfrm>
          <a:prstGeom prst="rect">
            <a:avLst/>
          </a:prstGeom>
          <a:noFill/>
        </p:spPr>
        <p:txBody>
          <a:bodyPr wrap="square" rtlCol="0">
            <a:spAutoFit/>
          </a:bodyPr>
          <a:lstStyle/>
          <a:p>
            <a:r>
              <a:rPr lang="fr-FR" sz="3000" dirty="0">
                <a:latin typeface="DM Sans" pitchFamily="2" charset="0"/>
              </a:rPr>
              <a:t>17</a:t>
            </a:r>
          </a:p>
        </p:txBody>
      </p:sp>
    </p:spTree>
    <p:extLst>
      <p:ext uri="{BB962C8B-B14F-4D97-AF65-F5344CB8AC3E}">
        <p14:creationId xmlns:p14="http://schemas.microsoft.com/office/powerpoint/2010/main" val="1506901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1703059" y="2181460"/>
            <a:ext cx="1329016" cy="166092"/>
          </a:xfrm>
          <a:prstGeom prst="rect">
            <a:avLst/>
          </a:prstGeom>
          <a:noFill/>
          <a:ln/>
        </p:spPr>
        <p:txBody>
          <a:bodyPr wrap="none" lIns="0" tIns="0" rIns="0" bIns="0" rtlCol="0" anchor="t"/>
          <a:lstStyle/>
          <a:p>
            <a:pPr>
              <a:lnSpc>
                <a:spcPts val="1289"/>
              </a:lnSpc>
            </a:pPr>
            <a:r>
              <a:rPr lang="en-US" sz="1800" dirty="0" err="1">
                <a:solidFill>
                  <a:srgbClr val="BDB50B"/>
                </a:solidFill>
                <a:latin typeface="DM Sans" pitchFamily="2" charset="0"/>
              </a:rPr>
              <a:t>Complexité</a:t>
            </a:r>
            <a:endParaRPr lang="en-US" sz="1800" dirty="0">
              <a:solidFill>
                <a:srgbClr val="BDB50B"/>
              </a:solidFill>
              <a:latin typeface="DM Sans" pitchFamily="2" charset="0"/>
            </a:endParaRPr>
          </a:p>
        </p:txBody>
      </p:sp>
      <p:sp>
        <p:nvSpPr>
          <p:cNvPr id="4" name="Text 2"/>
          <p:cNvSpPr/>
          <p:nvPr/>
        </p:nvSpPr>
        <p:spPr>
          <a:xfrm>
            <a:off x="1257746" y="2411344"/>
            <a:ext cx="1986967" cy="1020663"/>
          </a:xfrm>
          <a:prstGeom prst="rect">
            <a:avLst/>
          </a:prstGeom>
          <a:noFill/>
          <a:ln/>
        </p:spPr>
        <p:txBody>
          <a:bodyPr wrap="square" lIns="0" tIns="0" rIns="0" bIns="0" rtlCol="0" anchor="t"/>
          <a:lstStyle/>
          <a:p>
            <a:pPr>
              <a:lnSpc>
                <a:spcPts val="1336"/>
              </a:lnSpc>
            </a:pPr>
            <a:r>
              <a:rPr lang="en-US" sz="1200" dirty="0">
                <a:solidFill>
                  <a:srgbClr val="2B4150"/>
                </a:solidFill>
                <a:latin typeface="DM Sans" pitchFamily="2" charset="0"/>
                <a:ea typeface="Source Sans Pro" pitchFamily="34" charset="-122"/>
              </a:rPr>
              <a:t>L'implémentation et la gestion d'un cluster Hadoop peuvent être complexes, nécessitant des compétences spécialisées en matière de configuration, de surveillance et de </a:t>
            </a:r>
            <a:r>
              <a:rPr lang="en-US" sz="1200" dirty="0" err="1">
                <a:solidFill>
                  <a:srgbClr val="2B4150"/>
                </a:solidFill>
                <a:latin typeface="DM Sans" pitchFamily="2" charset="0"/>
                <a:ea typeface="Source Sans Pro" pitchFamily="34" charset="-122"/>
              </a:rPr>
              <a:t>dépannage</a:t>
            </a:r>
            <a:r>
              <a:rPr lang="en-US" sz="1200" dirty="0">
                <a:solidFill>
                  <a:srgbClr val="2B4150"/>
                </a:solidFill>
                <a:latin typeface="DM Sans" pitchFamily="2" charset="0"/>
                <a:ea typeface="Source Sans Pro" pitchFamily="34" charset="-122"/>
              </a:rPr>
              <a:t>.</a:t>
            </a:r>
          </a:p>
        </p:txBody>
      </p:sp>
      <p:pic>
        <p:nvPicPr>
          <p:cNvPr id="5" name="Image 0" descr="preencoded.png"/>
          <p:cNvPicPr>
            <a:picLocks noChangeAspect="1"/>
          </p:cNvPicPr>
          <p:nvPr/>
        </p:nvPicPr>
        <p:blipFill>
          <a:blip r:embed="rId3"/>
          <a:stretch>
            <a:fillRect/>
          </a:stretch>
        </p:blipFill>
        <p:spPr>
          <a:xfrm>
            <a:off x="3244713" y="1736818"/>
            <a:ext cx="2139832" cy="2139832"/>
          </a:xfrm>
          <a:prstGeom prst="rect">
            <a:avLst/>
          </a:prstGeom>
        </p:spPr>
      </p:pic>
      <p:sp>
        <p:nvSpPr>
          <p:cNvPr id="6" name="Text 3"/>
          <p:cNvSpPr/>
          <p:nvPr/>
        </p:nvSpPr>
        <p:spPr>
          <a:xfrm>
            <a:off x="3545588" y="2571632"/>
            <a:ext cx="62340" cy="212582"/>
          </a:xfrm>
          <a:prstGeom prst="rect">
            <a:avLst/>
          </a:prstGeom>
          <a:noFill/>
          <a:ln/>
        </p:spPr>
        <p:txBody>
          <a:bodyPr wrap="none" lIns="0" tIns="0" rIns="0" bIns="0" rtlCol="0" anchor="t"/>
          <a:lstStyle/>
          <a:p>
            <a:pPr>
              <a:lnSpc>
                <a:spcPts val="1664"/>
              </a:lnSpc>
            </a:pPr>
            <a:r>
              <a:rPr lang="en-US" sz="1031" dirty="0">
                <a:solidFill>
                  <a:srgbClr val="2B4150"/>
                </a:solidFill>
                <a:latin typeface="MuseoModerno Medium" pitchFamily="34" charset="0"/>
                <a:ea typeface="MuseoModerno Medium" pitchFamily="34" charset="-122"/>
                <a:cs typeface="MuseoModerno Medium" pitchFamily="34" charset="-120"/>
              </a:rPr>
              <a:t>1</a:t>
            </a:r>
            <a:endParaRPr lang="en-US" sz="1031" dirty="0"/>
          </a:p>
        </p:txBody>
      </p:sp>
      <p:sp>
        <p:nvSpPr>
          <p:cNvPr id="7" name="Text 4"/>
          <p:cNvSpPr/>
          <p:nvPr/>
        </p:nvSpPr>
        <p:spPr>
          <a:xfrm>
            <a:off x="5543997" y="1476461"/>
            <a:ext cx="1329016" cy="166092"/>
          </a:xfrm>
          <a:prstGeom prst="rect">
            <a:avLst/>
          </a:prstGeom>
          <a:noFill/>
          <a:ln/>
        </p:spPr>
        <p:txBody>
          <a:bodyPr wrap="none" lIns="0" tIns="0" rIns="0" bIns="0" rtlCol="0" anchor="t"/>
          <a:lstStyle/>
          <a:p>
            <a:pPr>
              <a:lnSpc>
                <a:spcPts val="1289"/>
              </a:lnSpc>
            </a:pPr>
            <a:r>
              <a:rPr lang="en-US" sz="1800" dirty="0" err="1">
                <a:solidFill>
                  <a:srgbClr val="BDB50B"/>
                </a:solidFill>
                <a:latin typeface="DM Sans" pitchFamily="2" charset="0"/>
              </a:rPr>
              <a:t>Sécurité</a:t>
            </a:r>
            <a:endParaRPr lang="en-US" sz="1800" dirty="0">
              <a:solidFill>
                <a:srgbClr val="BDB50B"/>
              </a:solidFill>
              <a:latin typeface="DM Sans" pitchFamily="2" charset="0"/>
            </a:endParaRPr>
          </a:p>
        </p:txBody>
      </p:sp>
      <p:sp>
        <p:nvSpPr>
          <p:cNvPr id="8" name="Text 5"/>
          <p:cNvSpPr/>
          <p:nvPr/>
        </p:nvSpPr>
        <p:spPr>
          <a:xfrm>
            <a:off x="5543995" y="1706345"/>
            <a:ext cx="2900289" cy="1020663"/>
          </a:xfrm>
          <a:prstGeom prst="rect">
            <a:avLst/>
          </a:prstGeom>
          <a:noFill/>
          <a:ln/>
        </p:spPr>
        <p:txBody>
          <a:bodyPr wrap="square" lIns="0" tIns="0" rIns="0" bIns="0" rtlCol="0" anchor="t"/>
          <a:lstStyle/>
          <a:p>
            <a:pPr>
              <a:lnSpc>
                <a:spcPts val="1336"/>
              </a:lnSpc>
            </a:pPr>
            <a:r>
              <a:rPr lang="en-US" sz="1200" dirty="0">
                <a:solidFill>
                  <a:srgbClr val="2B4150"/>
                </a:solidFill>
                <a:latin typeface="DM Sans" pitchFamily="2" charset="0"/>
                <a:ea typeface="Source Sans Pro" pitchFamily="34" charset="-122"/>
              </a:rPr>
              <a:t>La sécurité des données est un défi important lors de l'implémentation d'Hadoop, nécessitant la mise en œuvre de mesures de sécurité robustes pour protéger les données contre les accès non </a:t>
            </a:r>
            <a:r>
              <a:rPr lang="en-US" sz="1200" dirty="0" err="1">
                <a:solidFill>
                  <a:srgbClr val="2B4150"/>
                </a:solidFill>
                <a:latin typeface="DM Sans" pitchFamily="2" charset="0"/>
                <a:ea typeface="Source Sans Pro" pitchFamily="34" charset="-122"/>
              </a:rPr>
              <a:t>autorisés</a:t>
            </a:r>
            <a:r>
              <a:rPr lang="en-US" sz="1200" dirty="0">
                <a:solidFill>
                  <a:srgbClr val="2B4150"/>
                </a:solidFill>
                <a:latin typeface="DM Sans" pitchFamily="2" charset="0"/>
                <a:ea typeface="Source Sans Pro" pitchFamily="34" charset="-122"/>
              </a:rPr>
              <a:t>.</a:t>
            </a:r>
          </a:p>
        </p:txBody>
      </p:sp>
      <p:pic>
        <p:nvPicPr>
          <p:cNvPr id="9" name="Image 1" descr="preencoded.png"/>
          <p:cNvPicPr>
            <a:picLocks noChangeAspect="1"/>
          </p:cNvPicPr>
          <p:nvPr/>
        </p:nvPicPr>
        <p:blipFill>
          <a:blip r:embed="rId4"/>
          <a:stretch>
            <a:fillRect/>
          </a:stretch>
        </p:blipFill>
        <p:spPr>
          <a:xfrm>
            <a:off x="3244713" y="1736818"/>
            <a:ext cx="2139832" cy="2139832"/>
          </a:xfrm>
          <a:prstGeom prst="rect">
            <a:avLst/>
          </a:prstGeom>
        </p:spPr>
      </p:pic>
      <p:sp>
        <p:nvSpPr>
          <p:cNvPr id="10" name="Text 6"/>
          <p:cNvSpPr/>
          <p:nvPr/>
        </p:nvSpPr>
        <p:spPr>
          <a:xfrm>
            <a:off x="4758072" y="2125817"/>
            <a:ext cx="73893" cy="212582"/>
          </a:xfrm>
          <a:prstGeom prst="rect">
            <a:avLst/>
          </a:prstGeom>
          <a:noFill/>
          <a:ln/>
        </p:spPr>
        <p:txBody>
          <a:bodyPr wrap="none" lIns="0" tIns="0" rIns="0" bIns="0" rtlCol="0" anchor="t"/>
          <a:lstStyle/>
          <a:p>
            <a:pPr>
              <a:lnSpc>
                <a:spcPts val="1664"/>
              </a:lnSpc>
            </a:pPr>
            <a:r>
              <a:rPr lang="en-US" sz="1031" dirty="0">
                <a:solidFill>
                  <a:srgbClr val="2B4150"/>
                </a:solidFill>
                <a:latin typeface="MuseoModerno Medium" pitchFamily="34" charset="0"/>
                <a:ea typeface="MuseoModerno Medium" pitchFamily="34" charset="-122"/>
                <a:cs typeface="MuseoModerno Medium" pitchFamily="34" charset="-120"/>
              </a:rPr>
              <a:t>2</a:t>
            </a:r>
            <a:endParaRPr lang="en-US" sz="1031" dirty="0"/>
          </a:p>
        </p:txBody>
      </p:sp>
      <p:sp>
        <p:nvSpPr>
          <p:cNvPr id="11" name="Text 7"/>
          <p:cNvSpPr/>
          <p:nvPr/>
        </p:nvSpPr>
        <p:spPr>
          <a:xfrm>
            <a:off x="5543997" y="2886459"/>
            <a:ext cx="1329016" cy="166092"/>
          </a:xfrm>
          <a:prstGeom prst="rect">
            <a:avLst/>
          </a:prstGeom>
          <a:noFill/>
          <a:ln/>
        </p:spPr>
        <p:txBody>
          <a:bodyPr wrap="none" lIns="0" tIns="0" rIns="0" bIns="0" rtlCol="0" anchor="t"/>
          <a:lstStyle/>
          <a:p>
            <a:pPr>
              <a:lnSpc>
                <a:spcPts val="1289"/>
              </a:lnSpc>
            </a:pPr>
            <a:r>
              <a:rPr lang="en-US" sz="1800" dirty="0">
                <a:solidFill>
                  <a:srgbClr val="BDB50B"/>
                </a:solidFill>
                <a:latin typeface="DM Sans" pitchFamily="2" charset="0"/>
              </a:rPr>
              <a:t>Performance</a:t>
            </a:r>
          </a:p>
        </p:txBody>
      </p:sp>
      <p:sp>
        <p:nvSpPr>
          <p:cNvPr id="12" name="Text 8"/>
          <p:cNvSpPr/>
          <p:nvPr/>
        </p:nvSpPr>
        <p:spPr>
          <a:xfrm>
            <a:off x="5543995" y="3116343"/>
            <a:ext cx="3003657" cy="1020663"/>
          </a:xfrm>
          <a:prstGeom prst="rect">
            <a:avLst/>
          </a:prstGeom>
          <a:noFill/>
          <a:ln/>
        </p:spPr>
        <p:txBody>
          <a:bodyPr wrap="square" lIns="0" tIns="0" rIns="0" bIns="0" rtlCol="0" anchor="t"/>
          <a:lstStyle/>
          <a:p>
            <a:pPr>
              <a:lnSpc>
                <a:spcPts val="1336"/>
              </a:lnSpc>
            </a:pPr>
            <a:r>
              <a:rPr lang="en-US" sz="1200" dirty="0">
                <a:solidFill>
                  <a:srgbClr val="2B4150"/>
                </a:solidFill>
                <a:latin typeface="DM Sans" pitchFamily="2" charset="0"/>
                <a:ea typeface="Source Sans Pro" pitchFamily="34" charset="-122"/>
              </a:rPr>
              <a:t>L'optimisation des performances d'un cluster Hadoop est essentielle pour garantir des temps de traitement raisonnables, nécessitant une configuration appropriée et une surveillance continue.</a:t>
            </a:r>
          </a:p>
        </p:txBody>
      </p:sp>
      <p:pic>
        <p:nvPicPr>
          <p:cNvPr id="13" name="Image 2" descr="preencoded.png"/>
          <p:cNvPicPr>
            <a:picLocks noChangeAspect="1"/>
          </p:cNvPicPr>
          <p:nvPr/>
        </p:nvPicPr>
        <p:blipFill>
          <a:blip r:embed="rId5"/>
          <a:stretch>
            <a:fillRect/>
          </a:stretch>
        </p:blipFill>
        <p:spPr>
          <a:xfrm>
            <a:off x="3244713" y="1736818"/>
            <a:ext cx="2139832" cy="2139832"/>
          </a:xfrm>
          <a:prstGeom prst="rect">
            <a:avLst/>
          </a:prstGeom>
        </p:spPr>
      </p:pic>
      <p:sp>
        <p:nvSpPr>
          <p:cNvPr id="14" name="Text 9"/>
          <p:cNvSpPr/>
          <p:nvPr/>
        </p:nvSpPr>
        <p:spPr>
          <a:xfrm>
            <a:off x="4534662" y="3403711"/>
            <a:ext cx="74675" cy="212582"/>
          </a:xfrm>
          <a:prstGeom prst="rect">
            <a:avLst/>
          </a:prstGeom>
          <a:noFill/>
          <a:ln/>
        </p:spPr>
        <p:txBody>
          <a:bodyPr wrap="none" lIns="0" tIns="0" rIns="0" bIns="0" rtlCol="0" anchor="t"/>
          <a:lstStyle/>
          <a:p>
            <a:pPr>
              <a:lnSpc>
                <a:spcPts val="1664"/>
              </a:lnSpc>
            </a:pPr>
            <a:r>
              <a:rPr lang="en-US" sz="1031" dirty="0">
                <a:solidFill>
                  <a:srgbClr val="2B4150"/>
                </a:solidFill>
                <a:latin typeface="MuseoModerno Medium" pitchFamily="34" charset="0"/>
                <a:ea typeface="MuseoModerno Medium" pitchFamily="34" charset="-122"/>
                <a:cs typeface="MuseoModerno Medium" pitchFamily="34" charset="-120"/>
              </a:rPr>
              <a:t>3</a:t>
            </a:r>
            <a:endParaRPr lang="en-US" sz="1031" dirty="0"/>
          </a:p>
        </p:txBody>
      </p:sp>
      <p:sp>
        <p:nvSpPr>
          <p:cNvPr id="15" name="Rectangle 14">
            <a:extLst>
              <a:ext uri="{FF2B5EF4-FFF2-40B4-BE49-F238E27FC236}">
                <a16:creationId xmlns:a16="http://schemas.microsoft.com/office/drawing/2014/main" id="{82052803-65BD-3C4B-3058-F07BF9479E12}"/>
              </a:ext>
            </a:extLst>
          </p:cNvPr>
          <p:cNvSpPr/>
          <p:nvPr/>
        </p:nvSpPr>
        <p:spPr>
          <a:xfrm>
            <a:off x="7045994" y="4602079"/>
            <a:ext cx="955006" cy="541421"/>
          </a:xfrm>
          <a:prstGeom prst="rect">
            <a:avLst/>
          </a:prstGeom>
          <a:solidFill>
            <a:srgbClr val="FFF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656"/>
          </a:p>
        </p:txBody>
      </p:sp>
      <p:sp>
        <p:nvSpPr>
          <p:cNvPr id="16" name="Google Shape;619;p47">
            <a:extLst>
              <a:ext uri="{FF2B5EF4-FFF2-40B4-BE49-F238E27FC236}">
                <a16:creationId xmlns:a16="http://schemas.microsoft.com/office/drawing/2014/main" id="{81CCAF36-AF9A-DE33-65D9-0E860E57F0A8}"/>
              </a:ext>
            </a:extLst>
          </p:cNvPr>
          <p:cNvSpPr txBox="1">
            <a:spLocks/>
          </p:cNvSpPr>
          <p:nvPr/>
        </p:nvSpPr>
        <p:spPr>
          <a:xfrm>
            <a:off x="434053" y="213027"/>
            <a:ext cx="8113600" cy="436384"/>
          </a:xfrm>
          <a:prstGeom prst="rect">
            <a:avLst/>
          </a:prstGeom>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3200" dirty="0">
                <a:latin typeface="Outfit" panose="020B0604020202020204" charset="0"/>
              </a:rPr>
              <a:t>04 Applications, avantages et inconvénients</a:t>
            </a:r>
          </a:p>
        </p:txBody>
      </p:sp>
      <p:sp>
        <p:nvSpPr>
          <p:cNvPr id="17" name="Text 0">
            <a:extLst>
              <a:ext uri="{FF2B5EF4-FFF2-40B4-BE49-F238E27FC236}">
                <a16:creationId xmlns:a16="http://schemas.microsoft.com/office/drawing/2014/main" id="{D4DE92A9-2B5F-8300-F9B0-53AB47411612}"/>
              </a:ext>
            </a:extLst>
          </p:cNvPr>
          <p:cNvSpPr/>
          <p:nvPr/>
        </p:nvSpPr>
        <p:spPr>
          <a:xfrm>
            <a:off x="1085719" y="756477"/>
            <a:ext cx="7358566" cy="387715"/>
          </a:xfrm>
          <a:prstGeom prst="rect">
            <a:avLst/>
          </a:prstGeom>
          <a:noFill/>
          <a:ln/>
        </p:spPr>
        <p:txBody>
          <a:bodyPr wrap="square" lIns="0" tIns="0" rIns="0" bIns="0" rtlCol="0" anchor="t"/>
          <a:lstStyle/>
          <a:p>
            <a:pPr>
              <a:lnSpc>
                <a:spcPts val="2602"/>
              </a:lnSpc>
            </a:pPr>
            <a:r>
              <a:rPr lang="en-US" sz="2086" dirty="0" err="1">
                <a:solidFill>
                  <a:srgbClr val="124E73"/>
                </a:solidFill>
                <a:latin typeface="MuseoModerno Medium" pitchFamily="34" charset="0"/>
                <a:ea typeface="MuseoModerno Medium" pitchFamily="34" charset="-122"/>
                <a:cs typeface="MuseoModerno Medium" pitchFamily="34" charset="-120"/>
              </a:rPr>
              <a:t>Défis</a:t>
            </a:r>
            <a:r>
              <a:rPr lang="en-US" sz="2086" dirty="0">
                <a:solidFill>
                  <a:srgbClr val="124E73"/>
                </a:solidFill>
                <a:latin typeface="MuseoModerno Medium" pitchFamily="34" charset="0"/>
                <a:ea typeface="MuseoModerno Medium" pitchFamily="34" charset="-122"/>
                <a:cs typeface="MuseoModerno Medium" pitchFamily="34" charset="-120"/>
              </a:rPr>
              <a:t> et </a:t>
            </a:r>
            <a:r>
              <a:rPr lang="en-US" sz="2086" dirty="0" err="1">
                <a:solidFill>
                  <a:srgbClr val="124E73"/>
                </a:solidFill>
                <a:latin typeface="MuseoModerno Medium" pitchFamily="34" charset="0"/>
                <a:ea typeface="MuseoModerno Medium" pitchFamily="34" charset="-122"/>
                <a:cs typeface="MuseoModerno Medium" pitchFamily="34" charset="-120"/>
              </a:rPr>
              <a:t>Considérations</a:t>
            </a:r>
            <a:r>
              <a:rPr lang="en-US" sz="2086" dirty="0">
                <a:solidFill>
                  <a:srgbClr val="124E73"/>
                </a:solidFill>
                <a:latin typeface="MuseoModerno Medium" pitchFamily="34" charset="0"/>
                <a:ea typeface="MuseoModerno Medium" pitchFamily="34" charset="-122"/>
                <a:cs typeface="MuseoModerno Medium" pitchFamily="34" charset="-120"/>
              </a:rPr>
              <a:t> </a:t>
            </a:r>
            <a:r>
              <a:rPr lang="en-US" sz="2086" dirty="0" err="1">
                <a:solidFill>
                  <a:srgbClr val="124E73"/>
                </a:solidFill>
                <a:latin typeface="MuseoModerno Medium" pitchFamily="34" charset="0"/>
                <a:ea typeface="MuseoModerno Medium" pitchFamily="34" charset="-122"/>
                <a:cs typeface="MuseoModerno Medium" pitchFamily="34" charset="-120"/>
              </a:rPr>
              <a:t>lors</a:t>
            </a:r>
            <a:r>
              <a:rPr lang="en-US" sz="2086" dirty="0">
                <a:solidFill>
                  <a:srgbClr val="124E73"/>
                </a:solidFill>
                <a:latin typeface="MuseoModerno Medium" pitchFamily="34" charset="0"/>
                <a:ea typeface="MuseoModerno Medium" pitchFamily="34" charset="-122"/>
                <a:cs typeface="MuseoModerno Medium" pitchFamily="34" charset="-120"/>
              </a:rPr>
              <a:t> de </a:t>
            </a:r>
            <a:r>
              <a:rPr lang="en-US" sz="2086" dirty="0" err="1">
                <a:solidFill>
                  <a:srgbClr val="124E73"/>
                </a:solidFill>
                <a:latin typeface="MuseoModerno Medium" pitchFamily="34" charset="0"/>
                <a:ea typeface="MuseoModerno Medium" pitchFamily="34" charset="-122"/>
                <a:cs typeface="MuseoModerno Medium" pitchFamily="34" charset="-120"/>
              </a:rPr>
              <a:t>l'Implémentation</a:t>
            </a:r>
            <a:r>
              <a:rPr lang="en-US" sz="2086" dirty="0">
                <a:solidFill>
                  <a:srgbClr val="124E73"/>
                </a:solidFill>
                <a:latin typeface="MuseoModerno Medium" pitchFamily="34" charset="0"/>
                <a:ea typeface="MuseoModerno Medium" pitchFamily="34" charset="-122"/>
                <a:cs typeface="MuseoModerno Medium" pitchFamily="34" charset="-120"/>
              </a:rPr>
              <a:t> </a:t>
            </a:r>
            <a:r>
              <a:rPr lang="en-US" sz="2086" dirty="0" err="1">
                <a:solidFill>
                  <a:srgbClr val="124E73"/>
                </a:solidFill>
                <a:latin typeface="MuseoModerno Medium" pitchFamily="34" charset="0"/>
                <a:ea typeface="MuseoModerno Medium" pitchFamily="34" charset="-122"/>
                <a:cs typeface="MuseoModerno Medium" pitchFamily="34" charset="-120"/>
              </a:rPr>
              <a:t>d'Hadoop</a:t>
            </a:r>
            <a:endParaRPr lang="en-US" sz="2086" dirty="0"/>
          </a:p>
        </p:txBody>
      </p:sp>
      <p:sp>
        <p:nvSpPr>
          <p:cNvPr id="18" name="Rectangle 17">
            <a:extLst>
              <a:ext uri="{FF2B5EF4-FFF2-40B4-BE49-F238E27FC236}">
                <a16:creationId xmlns:a16="http://schemas.microsoft.com/office/drawing/2014/main" id="{69B7214A-8929-C332-2B73-E50EC88F73CE}"/>
              </a:ext>
            </a:extLst>
          </p:cNvPr>
          <p:cNvSpPr/>
          <p:nvPr/>
        </p:nvSpPr>
        <p:spPr>
          <a:xfrm>
            <a:off x="8030817" y="4913906"/>
            <a:ext cx="1113183" cy="229594"/>
          </a:xfrm>
          <a:prstGeom prst="rect">
            <a:avLst/>
          </a:prstGeom>
          <a:solidFill>
            <a:srgbClr val="FFF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656"/>
          </a:p>
        </p:txBody>
      </p:sp>
      <p:sp>
        <p:nvSpPr>
          <p:cNvPr id="19" name="ZoneTexte 18">
            <a:extLst>
              <a:ext uri="{FF2B5EF4-FFF2-40B4-BE49-F238E27FC236}">
                <a16:creationId xmlns:a16="http://schemas.microsoft.com/office/drawing/2014/main" id="{B5BEC9AD-9EE4-60BA-688E-EECC8E63AAD0}"/>
              </a:ext>
            </a:extLst>
          </p:cNvPr>
          <p:cNvSpPr txBox="1"/>
          <p:nvPr/>
        </p:nvSpPr>
        <p:spPr>
          <a:xfrm>
            <a:off x="8400651" y="4589502"/>
            <a:ext cx="743349" cy="553998"/>
          </a:xfrm>
          <a:prstGeom prst="rect">
            <a:avLst/>
          </a:prstGeom>
          <a:noFill/>
        </p:spPr>
        <p:txBody>
          <a:bodyPr wrap="square" rtlCol="0">
            <a:spAutoFit/>
          </a:bodyPr>
          <a:lstStyle/>
          <a:p>
            <a:r>
              <a:rPr lang="fr-FR" sz="3000" dirty="0">
                <a:latin typeface="DM Sans" pitchFamily="2" charset="0"/>
              </a:rPr>
              <a:t>18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CF5"/>
        </a:solidFill>
        <a:effectLst/>
      </p:bgPr>
    </p:bg>
    <p:spTree>
      <p:nvGrpSpPr>
        <p:cNvPr id="1" name="Shape 618">
          <a:extLst>
            <a:ext uri="{FF2B5EF4-FFF2-40B4-BE49-F238E27FC236}">
              <a16:creationId xmlns:a16="http://schemas.microsoft.com/office/drawing/2014/main" id="{303AD710-1823-65BE-2E91-08686542EA99}"/>
            </a:ext>
          </a:extLst>
        </p:cNvPr>
        <p:cNvGrpSpPr/>
        <p:nvPr/>
      </p:nvGrpSpPr>
      <p:grpSpPr>
        <a:xfrm>
          <a:off x="0" y="0"/>
          <a:ext cx="0" cy="0"/>
          <a:chOff x="0" y="0"/>
          <a:chExt cx="0" cy="0"/>
        </a:xfrm>
      </p:grpSpPr>
      <p:sp>
        <p:nvSpPr>
          <p:cNvPr id="619" name="Google Shape;619;p47">
            <a:extLst>
              <a:ext uri="{FF2B5EF4-FFF2-40B4-BE49-F238E27FC236}">
                <a16:creationId xmlns:a16="http://schemas.microsoft.com/office/drawing/2014/main" id="{82973655-CE1F-F251-35C8-E20961473B95}"/>
              </a:ext>
            </a:extLst>
          </p:cNvPr>
          <p:cNvSpPr txBox="1">
            <a:spLocks noGrp="1"/>
          </p:cNvSpPr>
          <p:nvPr>
            <p:ph type="title"/>
          </p:nvPr>
        </p:nvSpPr>
        <p:spPr>
          <a:xfrm>
            <a:off x="4362206" y="1890824"/>
            <a:ext cx="4506575" cy="1583883"/>
          </a:xfrm>
          <a:prstGeom prst="rect">
            <a:avLst/>
          </a:prstGeom>
        </p:spPr>
        <p:txBody>
          <a:bodyPr spcFirstLastPara="1" wrap="square" lIns="68569" tIns="68569" rIns="68569" bIns="68569" anchor="ctr" anchorCtr="0">
            <a:noAutofit/>
          </a:bodyPr>
          <a:lstStyle/>
          <a:p>
            <a:r>
              <a:rPr lang="en" dirty="0">
                <a:latin typeface="Outfit" panose="020B0604020202020204" charset="0"/>
              </a:rPr>
              <a:t>05 Conclusion</a:t>
            </a:r>
            <a:endParaRPr dirty="0">
              <a:latin typeface="Outfit" panose="020B0604020202020204" charset="0"/>
            </a:endParaRPr>
          </a:p>
        </p:txBody>
      </p:sp>
      <p:grpSp>
        <p:nvGrpSpPr>
          <p:cNvPr id="620" name="Google Shape;620;p47">
            <a:extLst>
              <a:ext uri="{FF2B5EF4-FFF2-40B4-BE49-F238E27FC236}">
                <a16:creationId xmlns:a16="http://schemas.microsoft.com/office/drawing/2014/main" id="{26E0073D-13C9-CA48-0CFF-CF43A93F5993}"/>
              </a:ext>
            </a:extLst>
          </p:cNvPr>
          <p:cNvGrpSpPr/>
          <p:nvPr/>
        </p:nvGrpSpPr>
        <p:grpSpPr>
          <a:xfrm>
            <a:off x="0" y="-494110"/>
            <a:ext cx="4219200" cy="6001200"/>
            <a:chOff x="-334371" y="-106034"/>
            <a:chExt cx="4019929" cy="5454467"/>
          </a:xfrm>
        </p:grpSpPr>
        <p:sp>
          <p:nvSpPr>
            <p:cNvPr id="621" name="Google Shape;621;p47">
              <a:extLst>
                <a:ext uri="{FF2B5EF4-FFF2-40B4-BE49-F238E27FC236}">
                  <a16:creationId xmlns:a16="http://schemas.microsoft.com/office/drawing/2014/main" id="{6F9330D2-BA6C-CA89-87C3-C9491E828FFB}"/>
                </a:ext>
              </a:extLst>
            </p:cNvPr>
            <p:cNvSpPr/>
            <p:nvPr/>
          </p:nvSpPr>
          <p:spPr>
            <a:xfrm>
              <a:off x="2084909" y="6430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2" name="Google Shape;622;p47">
              <a:extLst>
                <a:ext uri="{FF2B5EF4-FFF2-40B4-BE49-F238E27FC236}">
                  <a16:creationId xmlns:a16="http://schemas.microsoft.com/office/drawing/2014/main" id="{486DC731-396E-4521-3E51-D80AA48DBC43}"/>
                </a:ext>
              </a:extLst>
            </p:cNvPr>
            <p:cNvSpPr/>
            <p:nvPr/>
          </p:nvSpPr>
          <p:spPr>
            <a:xfrm>
              <a:off x="1401408" y="27017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3" name="Google Shape;623;p47">
              <a:extLst>
                <a:ext uri="{FF2B5EF4-FFF2-40B4-BE49-F238E27FC236}">
                  <a16:creationId xmlns:a16="http://schemas.microsoft.com/office/drawing/2014/main" id="{F7440736-18A7-1F75-3C4E-57781AA79590}"/>
                </a:ext>
              </a:extLst>
            </p:cNvPr>
            <p:cNvSpPr/>
            <p:nvPr/>
          </p:nvSpPr>
          <p:spPr>
            <a:xfrm>
              <a:off x="1061727" y="4905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tx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4" name="Google Shape;624;p47">
              <a:extLst>
                <a:ext uri="{FF2B5EF4-FFF2-40B4-BE49-F238E27FC236}">
                  <a16:creationId xmlns:a16="http://schemas.microsoft.com/office/drawing/2014/main" id="{08B8D413-F535-C2E8-73AA-43CF941B4781}"/>
                </a:ext>
              </a:extLst>
            </p:cNvPr>
            <p:cNvSpPr/>
            <p:nvPr/>
          </p:nvSpPr>
          <p:spPr>
            <a:xfrm>
              <a:off x="644984" y="-10603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FFEDC5">
                <a:alpha val="41140"/>
              </a:srgb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5" name="Google Shape;625;p47">
              <a:extLst>
                <a:ext uri="{FF2B5EF4-FFF2-40B4-BE49-F238E27FC236}">
                  <a16:creationId xmlns:a16="http://schemas.microsoft.com/office/drawing/2014/main" id="{37F6E2B1-566E-8243-41D3-696225D5E742}"/>
                </a:ext>
              </a:extLst>
            </p:cNvPr>
            <p:cNvSpPr/>
            <p:nvPr/>
          </p:nvSpPr>
          <p:spPr>
            <a:xfrm>
              <a:off x="822495" y="15961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BDB50B"/>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dirty="0"/>
            </a:p>
          </p:txBody>
        </p:sp>
        <p:sp>
          <p:nvSpPr>
            <p:cNvPr id="626" name="Google Shape;626;p47">
              <a:extLst>
                <a:ext uri="{FF2B5EF4-FFF2-40B4-BE49-F238E27FC236}">
                  <a16:creationId xmlns:a16="http://schemas.microsoft.com/office/drawing/2014/main" id="{28C770DC-ADDC-2518-8C1C-C01D00FF2274}"/>
                </a:ext>
              </a:extLst>
            </p:cNvPr>
            <p:cNvSpPr/>
            <p:nvPr/>
          </p:nvSpPr>
          <p:spPr>
            <a:xfrm>
              <a:off x="1401408" y="199529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FFEDC5">
                <a:alpha val="41140"/>
              </a:srgb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7" name="Google Shape;627;p47">
              <a:extLst>
                <a:ext uri="{FF2B5EF4-FFF2-40B4-BE49-F238E27FC236}">
                  <a16:creationId xmlns:a16="http://schemas.microsoft.com/office/drawing/2014/main" id="{71DB7D7E-E08F-97E9-70F0-247FCEE163FB}"/>
                </a:ext>
              </a:extLst>
            </p:cNvPr>
            <p:cNvSpPr/>
            <p:nvPr/>
          </p:nvSpPr>
          <p:spPr>
            <a:xfrm>
              <a:off x="2008129" y="171313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4">
                <a:lumMod val="75000"/>
                <a:alpha val="3418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8" name="Google Shape;628;p47">
              <a:extLst>
                <a:ext uri="{FF2B5EF4-FFF2-40B4-BE49-F238E27FC236}">
                  <a16:creationId xmlns:a16="http://schemas.microsoft.com/office/drawing/2014/main" id="{CD069B5D-01B5-DAB1-502F-804B51599FC7}"/>
                </a:ext>
              </a:extLst>
            </p:cNvPr>
            <p:cNvSpPr/>
            <p:nvPr/>
          </p:nvSpPr>
          <p:spPr>
            <a:xfrm rot="10800000" flipH="1">
              <a:off x="-72150" y="24780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9" name="Google Shape;629;p47">
              <a:extLst>
                <a:ext uri="{FF2B5EF4-FFF2-40B4-BE49-F238E27FC236}">
                  <a16:creationId xmlns:a16="http://schemas.microsoft.com/office/drawing/2014/main" id="{B4215950-6F48-F1EA-2576-919900728334}"/>
                </a:ext>
              </a:extLst>
            </p:cNvPr>
            <p:cNvSpPr/>
            <p:nvPr/>
          </p:nvSpPr>
          <p:spPr>
            <a:xfrm rot="10800000" flipH="1">
              <a:off x="876630" y="37414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tx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dirty="0"/>
            </a:p>
          </p:txBody>
        </p:sp>
        <p:sp>
          <p:nvSpPr>
            <p:cNvPr id="630" name="Google Shape;630;p47">
              <a:extLst>
                <a:ext uri="{FF2B5EF4-FFF2-40B4-BE49-F238E27FC236}">
                  <a16:creationId xmlns:a16="http://schemas.microsoft.com/office/drawing/2014/main" id="{CEF757CD-8C30-8EAD-095F-735BBA856CED}"/>
                </a:ext>
              </a:extLst>
            </p:cNvPr>
            <p:cNvSpPr/>
            <p:nvPr/>
          </p:nvSpPr>
          <p:spPr>
            <a:xfrm rot="10800000" flipH="1">
              <a:off x="324034" y="41605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2">
                <a:lumMod val="75000"/>
                <a:alpha val="2500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1" name="Google Shape;631;p47">
              <a:extLst>
                <a:ext uri="{FF2B5EF4-FFF2-40B4-BE49-F238E27FC236}">
                  <a16:creationId xmlns:a16="http://schemas.microsoft.com/office/drawing/2014/main" id="{82515C3B-F56C-93EE-7847-BB1516DF974E}"/>
                </a:ext>
              </a:extLst>
            </p:cNvPr>
            <p:cNvSpPr/>
            <p:nvPr/>
          </p:nvSpPr>
          <p:spPr>
            <a:xfrm>
              <a:off x="2455608" y="27831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BDB50B"/>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2" name="Google Shape;632;p47">
              <a:extLst>
                <a:ext uri="{FF2B5EF4-FFF2-40B4-BE49-F238E27FC236}">
                  <a16:creationId xmlns:a16="http://schemas.microsoft.com/office/drawing/2014/main" id="{A5E9DBB1-2C07-0101-DAB0-9268EF3A75C6}"/>
                </a:ext>
              </a:extLst>
            </p:cNvPr>
            <p:cNvSpPr/>
            <p:nvPr/>
          </p:nvSpPr>
          <p:spPr>
            <a:xfrm>
              <a:off x="2846848" y="326636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FFEDC5">
                <a:alpha val="41140"/>
              </a:srgb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3" name="Google Shape;633;p47">
              <a:extLst>
                <a:ext uri="{FF2B5EF4-FFF2-40B4-BE49-F238E27FC236}">
                  <a16:creationId xmlns:a16="http://schemas.microsoft.com/office/drawing/2014/main" id="{D3F5CB13-A4A6-99AB-774A-349893351A9E}"/>
                </a:ext>
              </a:extLst>
            </p:cNvPr>
            <p:cNvSpPr/>
            <p:nvPr/>
          </p:nvSpPr>
          <p:spPr>
            <a:xfrm rot="10800000" flipH="1">
              <a:off x="1900437" y="38532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4" name="Google Shape;634;p47">
              <a:extLst>
                <a:ext uri="{FF2B5EF4-FFF2-40B4-BE49-F238E27FC236}">
                  <a16:creationId xmlns:a16="http://schemas.microsoft.com/office/drawing/2014/main" id="{9B6A75DF-8C1B-2080-451A-C74BFA6DFADF}"/>
                </a:ext>
              </a:extLst>
            </p:cNvPr>
            <p:cNvSpPr/>
            <p:nvPr/>
          </p:nvSpPr>
          <p:spPr>
            <a:xfrm rot="10800000" flipH="1">
              <a:off x="2417668" y="43803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4">
                <a:lumMod val="75000"/>
                <a:alpha val="3418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5" name="Google Shape;635;p47">
              <a:extLst>
                <a:ext uri="{FF2B5EF4-FFF2-40B4-BE49-F238E27FC236}">
                  <a16:creationId xmlns:a16="http://schemas.microsoft.com/office/drawing/2014/main" id="{BE49D8C9-F0A9-59A1-C251-69E7F8E905B9}"/>
                </a:ext>
              </a:extLst>
            </p:cNvPr>
            <p:cNvSpPr/>
            <p:nvPr/>
          </p:nvSpPr>
          <p:spPr>
            <a:xfrm>
              <a:off x="347208" y="29254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2">
                <a:lumMod val="75000"/>
                <a:alpha val="2500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6" name="Google Shape;636;p47">
              <a:extLst>
                <a:ext uri="{FF2B5EF4-FFF2-40B4-BE49-F238E27FC236}">
                  <a16:creationId xmlns:a16="http://schemas.microsoft.com/office/drawing/2014/main" id="{42686A6E-974E-B477-E222-EE72B1108FB1}"/>
                </a:ext>
              </a:extLst>
            </p:cNvPr>
            <p:cNvSpPr/>
            <p:nvPr/>
          </p:nvSpPr>
          <p:spPr>
            <a:xfrm>
              <a:off x="2523872" y="2239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FFEDC5">
                <a:alpha val="41140"/>
              </a:srgb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7" name="Google Shape;637;p47">
              <a:extLst>
                <a:ext uri="{FF2B5EF4-FFF2-40B4-BE49-F238E27FC236}">
                  <a16:creationId xmlns:a16="http://schemas.microsoft.com/office/drawing/2014/main" id="{F17A1FC6-4D18-C1C5-B1E8-A2F929CE2D3F}"/>
                </a:ext>
              </a:extLst>
            </p:cNvPr>
            <p:cNvSpPr/>
            <p:nvPr/>
          </p:nvSpPr>
          <p:spPr>
            <a:xfrm>
              <a:off x="-311973" y="13865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8" name="Google Shape;638;p47">
              <a:extLst>
                <a:ext uri="{FF2B5EF4-FFF2-40B4-BE49-F238E27FC236}">
                  <a16:creationId xmlns:a16="http://schemas.microsoft.com/office/drawing/2014/main" id="{EAF75F26-DCA1-2D5E-2562-D70EFCFD3BA9}"/>
                </a:ext>
              </a:extLst>
            </p:cNvPr>
            <p:cNvSpPr/>
            <p:nvPr/>
          </p:nvSpPr>
          <p:spPr>
            <a:xfrm>
              <a:off x="96929" y="8031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4">
                <a:lumMod val="75000"/>
                <a:alpha val="3418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2" name="Google Shape;621;p47">
              <a:extLst>
                <a:ext uri="{FF2B5EF4-FFF2-40B4-BE49-F238E27FC236}">
                  <a16:creationId xmlns:a16="http://schemas.microsoft.com/office/drawing/2014/main" id="{BC6B2E0C-C2D2-87B7-241E-BA0F094D1E60}"/>
                </a:ext>
              </a:extLst>
            </p:cNvPr>
            <p:cNvSpPr/>
            <p:nvPr/>
          </p:nvSpPr>
          <p:spPr>
            <a:xfrm>
              <a:off x="2062511" y="6430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 name="Google Shape;622;p47">
              <a:extLst>
                <a:ext uri="{FF2B5EF4-FFF2-40B4-BE49-F238E27FC236}">
                  <a16:creationId xmlns:a16="http://schemas.microsoft.com/office/drawing/2014/main" id="{64640EF7-6C3C-0B3C-1900-C290A03F89D7}"/>
                </a:ext>
              </a:extLst>
            </p:cNvPr>
            <p:cNvSpPr/>
            <p:nvPr/>
          </p:nvSpPr>
          <p:spPr>
            <a:xfrm>
              <a:off x="1379010" y="27017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 name="Google Shape;628;p47">
              <a:extLst>
                <a:ext uri="{FF2B5EF4-FFF2-40B4-BE49-F238E27FC236}">
                  <a16:creationId xmlns:a16="http://schemas.microsoft.com/office/drawing/2014/main" id="{6319990D-FFB0-A95B-0F73-B519F6D4AD13}"/>
                </a:ext>
              </a:extLst>
            </p:cNvPr>
            <p:cNvSpPr/>
            <p:nvPr/>
          </p:nvSpPr>
          <p:spPr>
            <a:xfrm rot="10800000" flipH="1">
              <a:off x="-94548" y="24780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5" name="Google Shape;633;p47">
              <a:extLst>
                <a:ext uri="{FF2B5EF4-FFF2-40B4-BE49-F238E27FC236}">
                  <a16:creationId xmlns:a16="http://schemas.microsoft.com/office/drawing/2014/main" id="{FF8E8A6B-2D17-D709-5FC8-F915B9182012}"/>
                </a:ext>
              </a:extLst>
            </p:cNvPr>
            <p:cNvSpPr/>
            <p:nvPr/>
          </p:nvSpPr>
          <p:spPr>
            <a:xfrm rot="10800000" flipH="1">
              <a:off x="1878039" y="38532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 name="Google Shape;637;p47">
              <a:extLst>
                <a:ext uri="{FF2B5EF4-FFF2-40B4-BE49-F238E27FC236}">
                  <a16:creationId xmlns:a16="http://schemas.microsoft.com/office/drawing/2014/main" id="{DAB667EF-988D-9E82-91A1-DCAC66D48466}"/>
                </a:ext>
              </a:extLst>
            </p:cNvPr>
            <p:cNvSpPr/>
            <p:nvPr/>
          </p:nvSpPr>
          <p:spPr>
            <a:xfrm>
              <a:off x="-334371" y="13865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grpSp>
      <p:cxnSp>
        <p:nvCxnSpPr>
          <p:cNvPr id="639" name="Google Shape;639;p47">
            <a:extLst>
              <a:ext uri="{FF2B5EF4-FFF2-40B4-BE49-F238E27FC236}">
                <a16:creationId xmlns:a16="http://schemas.microsoft.com/office/drawing/2014/main" id="{A8948FDF-591A-E48B-7A5B-AD6B615C72C5}"/>
              </a:ext>
            </a:extLst>
          </p:cNvPr>
          <p:cNvCxnSpPr/>
          <p:nvPr/>
        </p:nvCxnSpPr>
        <p:spPr>
          <a:xfrm>
            <a:off x="4438613" y="1814729"/>
            <a:ext cx="280125"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2771166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572250" y="0"/>
            <a:ext cx="2571750" cy="5143500"/>
          </a:xfrm>
          <a:prstGeom prst="rect">
            <a:avLst/>
          </a:prstGeom>
        </p:spPr>
      </p:pic>
      <p:sp>
        <p:nvSpPr>
          <p:cNvPr id="4" name="Text 1"/>
          <p:cNvSpPr/>
          <p:nvPr/>
        </p:nvSpPr>
        <p:spPr>
          <a:xfrm>
            <a:off x="537210" y="898168"/>
            <a:ext cx="5597849" cy="2775335"/>
          </a:xfrm>
          <a:prstGeom prst="rect">
            <a:avLst/>
          </a:prstGeom>
          <a:noFill/>
          <a:ln/>
        </p:spPr>
        <p:txBody>
          <a:bodyPr wrap="square" lIns="0" tIns="0" rIns="0" bIns="0" rtlCol="0" anchor="t"/>
          <a:lstStyle/>
          <a:p>
            <a:pPr marL="285750" indent="-285750" algn="just">
              <a:lnSpc>
                <a:spcPct val="150000"/>
              </a:lnSpc>
              <a:buFont typeface="Arial" panose="020B0604020202020204" pitchFamily="34" charset="0"/>
              <a:buChar char="•"/>
            </a:pPr>
            <a:r>
              <a:rPr lang="en-US" dirty="0">
                <a:solidFill>
                  <a:srgbClr val="2B4150"/>
                </a:solidFill>
                <a:latin typeface="DM Sans" pitchFamily="2" charset="0"/>
                <a:ea typeface="Source Sans Pro" pitchFamily="34" charset="-122"/>
              </a:rPr>
              <a:t>Puissant pour l'analyse des données </a:t>
            </a:r>
            <a:r>
              <a:rPr lang="en-US" dirty="0" err="1">
                <a:solidFill>
                  <a:srgbClr val="2B4150"/>
                </a:solidFill>
                <a:latin typeface="DM Sans" pitchFamily="2" charset="0"/>
                <a:ea typeface="Source Sans Pro" pitchFamily="34" charset="-122"/>
              </a:rPr>
              <a:t>massives</a:t>
            </a:r>
            <a:endParaRPr lang="en-US" dirty="0">
              <a:solidFill>
                <a:srgbClr val="2B4150"/>
              </a:solidFill>
              <a:latin typeface="DM Sans" pitchFamily="2" charset="0"/>
              <a:ea typeface="Source Sans Pro" pitchFamily="34" charset="-122"/>
            </a:endParaRPr>
          </a:p>
          <a:p>
            <a:pPr marL="285750" indent="-285750" algn="just">
              <a:lnSpc>
                <a:spcPct val="150000"/>
              </a:lnSpc>
              <a:buFont typeface="Arial" panose="020B0604020202020204" pitchFamily="34" charset="0"/>
              <a:buChar char="•"/>
            </a:pPr>
            <a:r>
              <a:rPr lang="en-US" dirty="0">
                <a:solidFill>
                  <a:srgbClr val="2B4150"/>
                </a:solidFill>
                <a:latin typeface="DM Sans" pitchFamily="2" charset="0"/>
                <a:ea typeface="Source Sans Pro" pitchFamily="34" charset="-122"/>
              </a:rPr>
              <a:t>Une solution evolutive</a:t>
            </a:r>
          </a:p>
          <a:p>
            <a:pPr marL="285750" indent="-285750" algn="just">
              <a:lnSpc>
                <a:spcPct val="150000"/>
              </a:lnSpc>
              <a:buFont typeface="Arial" panose="020B0604020202020204" pitchFamily="34" charset="0"/>
              <a:buChar char="•"/>
            </a:pPr>
            <a:r>
              <a:rPr lang="en-US" dirty="0" err="1">
                <a:solidFill>
                  <a:srgbClr val="2B4150"/>
                </a:solidFill>
                <a:latin typeface="DM Sans" pitchFamily="2" charset="0"/>
                <a:ea typeface="Source Sans Pro" pitchFamily="34" charset="-122"/>
              </a:rPr>
              <a:t>Tolérante</a:t>
            </a:r>
            <a:r>
              <a:rPr lang="en-US" dirty="0">
                <a:solidFill>
                  <a:srgbClr val="2B4150"/>
                </a:solidFill>
                <a:latin typeface="DM Sans" pitchFamily="2" charset="0"/>
                <a:ea typeface="Source Sans Pro" pitchFamily="34" charset="-122"/>
              </a:rPr>
              <a:t> aux pannes et rentable pour gérer et traiter de grands ensembles de données.</a:t>
            </a:r>
          </a:p>
          <a:p>
            <a:pPr marL="285750" indent="-285750" algn="just">
              <a:lnSpc>
                <a:spcPct val="150000"/>
              </a:lnSpc>
              <a:buFont typeface="Arial" panose="020B0604020202020204" pitchFamily="34" charset="0"/>
              <a:buChar char="•"/>
            </a:pPr>
            <a:r>
              <a:rPr lang="en-US" dirty="0">
                <a:solidFill>
                  <a:srgbClr val="2B4150"/>
                </a:solidFill>
                <a:latin typeface="DM Sans" pitchFamily="2" charset="0"/>
                <a:ea typeface="Source Sans Pro" pitchFamily="34" charset="-122"/>
              </a:rPr>
              <a:t>Bien que son implémentation puisse présenter des défis, les avantages qu'il offre en matière d'analyse des données massives en font un choix incontournable pour les organisations qui cherchent à exploiter la valeur de leurs données.</a:t>
            </a:r>
          </a:p>
        </p:txBody>
      </p:sp>
      <p:sp>
        <p:nvSpPr>
          <p:cNvPr id="7" name="Google Shape;619;p47">
            <a:extLst>
              <a:ext uri="{FF2B5EF4-FFF2-40B4-BE49-F238E27FC236}">
                <a16:creationId xmlns:a16="http://schemas.microsoft.com/office/drawing/2014/main" id="{1F65EDB3-6D86-6386-DABD-AC113F85B7EA}"/>
              </a:ext>
            </a:extLst>
          </p:cNvPr>
          <p:cNvSpPr txBox="1">
            <a:spLocks/>
          </p:cNvSpPr>
          <p:nvPr/>
        </p:nvSpPr>
        <p:spPr>
          <a:xfrm>
            <a:off x="537210" y="0"/>
            <a:ext cx="2738309" cy="603878"/>
          </a:xfrm>
          <a:prstGeom prst="rect">
            <a:avLst/>
          </a:prstGeom>
        </p:spPr>
        <p:txBody>
          <a:bodyPr spcFirstLastPara="1" wrap="square" lIns="68569" tIns="68569" rIns="68569" bIns="68569" anchor="ctr" anchorCtr="0">
            <a:noAutofit/>
          </a:bodyPr>
          <a:lstStyle>
            <a:defPPr marR="0" lvl="0" algn="l" rtl="0">
              <a:lnSpc>
                <a:spcPct val="100000"/>
              </a:lnSpc>
              <a:spcBef>
                <a:spcPts val="0"/>
              </a:spcBef>
              <a:spcAft>
                <a:spcPts val="0"/>
              </a:spcAft>
              <a:defRPr/>
            </a:defPPr>
            <a:lvl1pPr>
              <a:defRPr sz="3200">
                <a:latin typeface="Outfit" panose="020B0604020202020204"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dirty="0"/>
              <a:t>05 Conclusion</a:t>
            </a:r>
          </a:p>
        </p:txBody>
      </p:sp>
      <p:sp>
        <p:nvSpPr>
          <p:cNvPr id="9" name="ZoneTexte 8">
            <a:extLst>
              <a:ext uri="{FF2B5EF4-FFF2-40B4-BE49-F238E27FC236}">
                <a16:creationId xmlns:a16="http://schemas.microsoft.com/office/drawing/2014/main" id="{DD1EFD8D-A74E-F543-CF9C-BFADC1EDA220}"/>
              </a:ext>
            </a:extLst>
          </p:cNvPr>
          <p:cNvSpPr txBox="1"/>
          <p:nvPr/>
        </p:nvSpPr>
        <p:spPr>
          <a:xfrm>
            <a:off x="8400651" y="4589502"/>
            <a:ext cx="743349" cy="553998"/>
          </a:xfrm>
          <a:prstGeom prst="rect">
            <a:avLst/>
          </a:prstGeom>
          <a:solidFill>
            <a:srgbClr val="FFFCF5"/>
          </a:solidFill>
        </p:spPr>
        <p:txBody>
          <a:bodyPr wrap="square" rtlCol="0">
            <a:spAutoFit/>
          </a:bodyPr>
          <a:lstStyle/>
          <a:p>
            <a:r>
              <a:rPr lang="fr-FR" sz="3000" dirty="0">
                <a:latin typeface="DM Sans" pitchFamily="2" charset="0"/>
              </a:rPr>
              <a:t>19</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620;p47">
            <a:extLst>
              <a:ext uri="{FF2B5EF4-FFF2-40B4-BE49-F238E27FC236}">
                <a16:creationId xmlns:a16="http://schemas.microsoft.com/office/drawing/2014/main" id="{801F7200-10A4-A142-0525-639E9E127663}"/>
              </a:ext>
            </a:extLst>
          </p:cNvPr>
          <p:cNvGrpSpPr/>
          <p:nvPr/>
        </p:nvGrpSpPr>
        <p:grpSpPr>
          <a:xfrm>
            <a:off x="6572034" y="-657878"/>
            <a:ext cx="4219200" cy="6001200"/>
            <a:chOff x="-334371" y="-106034"/>
            <a:chExt cx="4019929" cy="5454467"/>
          </a:xfrm>
        </p:grpSpPr>
        <p:sp>
          <p:nvSpPr>
            <p:cNvPr id="3" name="Google Shape;621;p47">
              <a:extLst>
                <a:ext uri="{FF2B5EF4-FFF2-40B4-BE49-F238E27FC236}">
                  <a16:creationId xmlns:a16="http://schemas.microsoft.com/office/drawing/2014/main" id="{739A66A5-1A0D-EB14-5B81-8D79917AEF28}"/>
                </a:ext>
              </a:extLst>
            </p:cNvPr>
            <p:cNvSpPr/>
            <p:nvPr/>
          </p:nvSpPr>
          <p:spPr>
            <a:xfrm>
              <a:off x="2084909" y="6430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 name="Google Shape;622;p47">
              <a:extLst>
                <a:ext uri="{FF2B5EF4-FFF2-40B4-BE49-F238E27FC236}">
                  <a16:creationId xmlns:a16="http://schemas.microsoft.com/office/drawing/2014/main" id="{3EF97717-60ED-BA61-E96C-6DA9DDAEED7B}"/>
                </a:ext>
              </a:extLst>
            </p:cNvPr>
            <p:cNvSpPr/>
            <p:nvPr/>
          </p:nvSpPr>
          <p:spPr>
            <a:xfrm>
              <a:off x="1401408" y="27017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5" name="Google Shape;623;p47">
              <a:extLst>
                <a:ext uri="{FF2B5EF4-FFF2-40B4-BE49-F238E27FC236}">
                  <a16:creationId xmlns:a16="http://schemas.microsoft.com/office/drawing/2014/main" id="{53436522-96AC-FD2A-EF2C-51B8372AF952}"/>
                </a:ext>
              </a:extLst>
            </p:cNvPr>
            <p:cNvSpPr/>
            <p:nvPr/>
          </p:nvSpPr>
          <p:spPr>
            <a:xfrm>
              <a:off x="1061727" y="4905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tx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 name="Google Shape;624;p47">
              <a:extLst>
                <a:ext uri="{FF2B5EF4-FFF2-40B4-BE49-F238E27FC236}">
                  <a16:creationId xmlns:a16="http://schemas.microsoft.com/office/drawing/2014/main" id="{E0F60655-686D-1E45-4E98-A312DFFD58B8}"/>
                </a:ext>
              </a:extLst>
            </p:cNvPr>
            <p:cNvSpPr/>
            <p:nvPr/>
          </p:nvSpPr>
          <p:spPr>
            <a:xfrm>
              <a:off x="644984" y="-10603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FFEDC5">
                <a:alpha val="41140"/>
              </a:srgb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625;p47">
              <a:extLst>
                <a:ext uri="{FF2B5EF4-FFF2-40B4-BE49-F238E27FC236}">
                  <a16:creationId xmlns:a16="http://schemas.microsoft.com/office/drawing/2014/main" id="{19BFC460-A62C-AE34-6CD9-CBE99A672895}"/>
                </a:ext>
              </a:extLst>
            </p:cNvPr>
            <p:cNvSpPr/>
            <p:nvPr/>
          </p:nvSpPr>
          <p:spPr>
            <a:xfrm>
              <a:off x="822495" y="15961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BDB50B"/>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dirty="0"/>
            </a:p>
          </p:txBody>
        </p:sp>
        <p:sp>
          <p:nvSpPr>
            <p:cNvPr id="8" name="Google Shape;626;p47">
              <a:extLst>
                <a:ext uri="{FF2B5EF4-FFF2-40B4-BE49-F238E27FC236}">
                  <a16:creationId xmlns:a16="http://schemas.microsoft.com/office/drawing/2014/main" id="{D2070247-C53A-EE36-DAF2-7E9739EEA5D4}"/>
                </a:ext>
              </a:extLst>
            </p:cNvPr>
            <p:cNvSpPr/>
            <p:nvPr/>
          </p:nvSpPr>
          <p:spPr>
            <a:xfrm>
              <a:off x="1401408" y="199529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FFEDC5">
                <a:alpha val="41140"/>
              </a:srgb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9" name="Google Shape;627;p47">
              <a:extLst>
                <a:ext uri="{FF2B5EF4-FFF2-40B4-BE49-F238E27FC236}">
                  <a16:creationId xmlns:a16="http://schemas.microsoft.com/office/drawing/2014/main" id="{301C63E9-EE7E-A236-BB53-24C72FD50471}"/>
                </a:ext>
              </a:extLst>
            </p:cNvPr>
            <p:cNvSpPr/>
            <p:nvPr/>
          </p:nvSpPr>
          <p:spPr>
            <a:xfrm>
              <a:off x="2008129" y="171313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4">
                <a:lumMod val="75000"/>
                <a:alpha val="3418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0" name="Google Shape;628;p47">
              <a:extLst>
                <a:ext uri="{FF2B5EF4-FFF2-40B4-BE49-F238E27FC236}">
                  <a16:creationId xmlns:a16="http://schemas.microsoft.com/office/drawing/2014/main" id="{F0C67B28-FFEA-85CB-7155-DF651BFC3399}"/>
                </a:ext>
              </a:extLst>
            </p:cNvPr>
            <p:cNvSpPr/>
            <p:nvPr/>
          </p:nvSpPr>
          <p:spPr>
            <a:xfrm rot="10800000" flipH="1">
              <a:off x="-72150" y="24780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1" name="Google Shape;629;p47">
              <a:extLst>
                <a:ext uri="{FF2B5EF4-FFF2-40B4-BE49-F238E27FC236}">
                  <a16:creationId xmlns:a16="http://schemas.microsoft.com/office/drawing/2014/main" id="{43594603-B0DA-B554-7FFF-731C852A71FA}"/>
                </a:ext>
              </a:extLst>
            </p:cNvPr>
            <p:cNvSpPr/>
            <p:nvPr/>
          </p:nvSpPr>
          <p:spPr>
            <a:xfrm rot="10800000" flipH="1">
              <a:off x="876630" y="37414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tx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dirty="0"/>
            </a:p>
          </p:txBody>
        </p:sp>
        <p:sp>
          <p:nvSpPr>
            <p:cNvPr id="12" name="Google Shape;630;p47">
              <a:extLst>
                <a:ext uri="{FF2B5EF4-FFF2-40B4-BE49-F238E27FC236}">
                  <a16:creationId xmlns:a16="http://schemas.microsoft.com/office/drawing/2014/main" id="{E6517A7F-223C-DEF2-EF2E-3ED854D41A01}"/>
                </a:ext>
              </a:extLst>
            </p:cNvPr>
            <p:cNvSpPr/>
            <p:nvPr/>
          </p:nvSpPr>
          <p:spPr>
            <a:xfrm rot="10800000" flipH="1">
              <a:off x="324034" y="41605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2">
                <a:lumMod val="75000"/>
                <a:alpha val="2500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3" name="Google Shape;631;p47">
              <a:extLst>
                <a:ext uri="{FF2B5EF4-FFF2-40B4-BE49-F238E27FC236}">
                  <a16:creationId xmlns:a16="http://schemas.microsoft.com/office/drawing/2014/main" id="{B95AD8B7-7C63-70F1-3AB0-5E16C405820C}"/>
                </a:ext>
              </a:extLst>
            </p:cNvPr>
            <p:cNvSpPr/>
            <p:nvPr/>
          </p:nvSpPr>
          <p:spPr>
            <a:xfrm>
              <a:off x="2455608" y="27831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BDB50B"/>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4" name="Google Shape;632;p47">
              <a:extLst>
                <a:ext uri="{FF2B5EF4-FFF2-40B4-BE49-F238E27FC236}">
                  <a16:creationId xmlns:a16="http://schemas.microsoft.com/office/drawing/2014/main" id="{44DB2532-15FA-8E75-A0EF-84E59F740452}"/>
                </a:ext>
              </a:extLst>
            </p:cNvPr>
            <p:cNvSpPr/>
            <p:nvPr/>
          </p:nvSpPr>
          <p:spPr>
            <a:xfrm>
              <a:off x="2846848" y="326636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FFEDC5">
                <a:alpha val="41140"/>
              </a:srgb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5" name="Google Shape;633;p47">
              <a:extLst>
                <a:ext uri="{FF2B5EF4-FFF2-40B4-BE49-F238E27FC236}">
                  <a16:creationId xmlns:a16="http://schemas.microsoft.com/office/drawing/2014/main" id="{7AEE17A2-9496-50A9-4AD3-D234F7C786DF}"/>
                </a:ext>
              </a:extLst>
            </p:cNvPr>
            <p:cNvSpPr/>
            <p:nvPr/>
          </p:nvSpPr>
          <p:spPr>
            <a:xfrm rot="10800000" flipH="1">
              <a:off x="1900437" y="38532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6" name="Google Shape;634;p47">
              <a:extLst>
                <a:ext uri="{FF2B5EF4-FFF2-40B4-BE49-F238E27FC236}">
                  <a16:creationId xmlns:a16="http://schemas.microsoft.com/office/drawing/2014/main" id="{E5210DF9-F081-DBA6-DAD6-4A4214DE67E9}"/>
                </a:ext>
              </a:extLst>
            </p:cNvPr>
            <p:cNvSpPr/>
            <p:nvPr/>
          </p:nvSpPr>
          <p:spPr>
            <a:xfrm rot="10800000" flipH="1">
              <a:off x="2417668" y="43803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4">
                <a:lumMod val="75000"/>
                <a:alpha val="3418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7" name="Google Shape;635;p47">
              <a:extLst>
                <a:ext uri="{FF2B5EF4-FFF2-40B4-BE49-F238E27FC236}">
                  <a16:creationId xmlns:a16="http://schemas.microsoft.com/office/drawing/2014/main" id="{1B06221C-DE15-B931-70EE-EB4AA3F53F89}"/>
                </a:ext>
              </a:extLst>
            </p:cNvPr>
            <p:cNvSpPr/>
            <p:nvPr/>
          </p:nvSpPr>
          <p:spPr>
            <a:xfrm>
              <a:off x="347208" y="29254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2">
                <a:lumMod val="75000"/>
                <a:alpha val="2500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8" name="Google Shape;636;p47">
              <a:extLst>
                <a:ext uri="{FF2B5EF4-FFF2-40B4-BE49-F238E27FC236}">
                  <a16:creationId xmlns:a16="http://schemas.microsoft.com/office/drawing/2014/main" id="{DC954528-9466-BFAA-13D7-D631A4F09F23}"/>
                </a:ext>
              </a:extLst>
            </p:cNvPr>
            <p:cNvSpPr/>
            <p:nvPr/>
          </p:nvSpPr>
          <p:spPr>
            <a:xfrm>
              <a:off x="2523872" y="2239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FFEDC5">
                <a:alpha val="41140"/>
              </a:srgb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9" name="Google Shape;637;p47">
              <a:extLst>
                <a:ext uri="{FF2B5EF4-FFF2-40B4-BE49-F238E27FC236}">
                  <a16:creationId xmlns:a16="http://schemas.microsoft.com/office/drawing/2014/main" id="{2BE9F5E1-FDE8-3704-81B6-EC556CE62E55}"/>
                </a:ext>
              </a:extLst>
            </p:cNvPr>
            <p:cNvSpPr/>
            <p:nvPr/>
          </p:nvSpPr>
          <p:spPr>
            <a:xfrm>
              <a:off x="-311973" y="13865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20" name="Google Shape;638;p47">
              <a:extLst>
                <a:ext uri="{FF2B5EF4-FFF2-40B4-BE49-F238E27FC236}">
                  <a16:creationId xmlns:a16="http://schemas.microsoft.com/office/drawing/2014/main" id="{E1B153B8-CDE3-3B82-E78D-8427B2C355E1}"/>
                </a:ext>
              </a:extLst>
            </p:cNvPr>
            <p:cNvSpPr/>
            <p:nvPr/>
          </p:nvSpPr>
          <p:spPr>
            <a:xfrm>
              <a:off x="96929" y="8031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4">
                <a:lumMod val="75000"/>
                <a:alpha val="3418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21" name="Google Shape;621;p47">
              <a:extLst>
                <a:ext uri="{FF2B5EF4-FFF2-40B4-BE49-F238E27FC236}">
                  <a16:creationId xmlns:a16="http://schemas.microsoft.com/office/drawing/2014/main" id="{B6D88760-5475-66CA-C466-F1572A1DEE76}"/>
                </a:ext>
              </a:extLst>
            </p:cNvPr>
            <p:cNvSpPr/>
            <p:nvPr/>
          </p:nvSpPr>
          <p:spPr>
            <a:xfrm>
              <a:off x="2062511" y="6430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22" name="Google Shape;622;p47">
              <a:extLst>
                <a:ext uri="{FF2B5EF4-FFF2-40B4-BE49-F238E27FC236}">
                  <a16:creationId xmlns:a16="http://schemas.microsoft.com/office/drawing/2014/main" id="{B6E912C4-9C29-7DC5-3BD0-5AF7F792DB68}"/>
                </a:ext>
              </a:extLst>
            </p:cNvPr>
            <p:cNvSpPr/>
            <p:nvPr/>
          </p:nvSpPr>
          <p:spPr>
            <a:xfrm>
              <a:off x="1379010" y="27017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23" name="Google Shape;628;p47">
              <a:extLst>
                <a:ext uri="{FF2B5EF4-FFF2-40B4-BE49-F238E27FC236}">
                  <a16:creationId xmlns:a16="http://schemas.microsoft.com/office/drawing/2014/main" id="{404E13BC-BC19-D82C-B865-C209EFFD68ED}"/>
                </a:ext>
              </a:extLst>
            </p:cNvPr>
            <p:cNvSpPr/>
            <p:nvPr/>
          </p:nvSpPr>
          <p:spPr>
            <a:xfrm rot="10800000" flipH="1">
              <a:off x="-94548" y="24780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24" name="Google Shape;633;p47">
              <a:extLst>
                <a:ext uri="{FF2B5EF4-FFF2-40B4-BE49-F238E27FC236}">
                  <a16:creationId xmlns:a16="http://schemas.microsoft.com/office/drawing/2014/main" id="{DACA9B15-72DD-DCCA-4E4B-8BA2F825C536}"/>
                </a:ext>
              </a:extLst>
            </p:cNvPr>
            <p:cNvSpPr/>
            <p:nvPr/>
          </p:nvSpPr>
          <p:spPr>
            <a:xfrm rot="10800000" flipH="1">
              <a:off x="1878039" y="38532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25" name="Google Shape;637;p47">
              <a:extLst>
                <a:ext uri="{FF2B5EF4-FFF2-40B4-BE49-F238E27FC236}">
                  <a16:creationId xmlns:a16="http://schemas.microsoft.com/office/drawing/2014/main" id="{3DEF8A77-DEF6-644F-7067-123E21A8D11D}"/>
                </a:ext>
              </a:extLst>
            </p:cNvPr>
            <p:cNvSpPr/>
            <p:nvPr/>
          </p:nvSpPr>
          <p:spPr>
            <a:xfrm>
              <a:off x="-334371" y="13865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grpSp>
      <p:sp>
        <p:nvSpPr>
          <p:cNvPr id="26" name="Rectangle 25">
            <a:extLst>
              <a:ext uri="{FF2B5EF4-FFF2-40B4-BE49-F238E27FC236}">
                <a16:creationId xmlns:a16="http://schemas.microsoft.com/office/drawing/2014/main" id="{B52805A9-2143-7A42-984E-F38391A064B9}"/>
              </a:ext>
            </a:extLst>
          </p:cNvPr>
          <p:cNvSpPr/>
          <p:nvPr/>
        </p:nvSpPr>
        <p:spPr>
          <a:xfrm>
            <a:off x="8030817" y="4913906"/>
            <a:ext cx="1113183" cy="229594"/>
          </a:xfrm>
          <a:prstGeom prst="rect">
            <a:avLst/>
          </a:prstGeom>
          <a:solidFill>
            <a:srgbClr val="FFF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656"/>
          </a:p>
        </p:txBody>
      </p:sp>
      <p:sp>
        <p:nvSpPr>
          <p:cNvPr id="27" name="ZoneTexte 26">
            <a:extLst>
              <a:ext uri="{FF2B5EF4-FFF2-40B4-BE49-F238E27FC236}">
                <a16:creationId xmlns:a16="http://schemas.microsoft.com/office/drawing/2014/main" id="{3EA3CF85-414A-B24E-7EA4-6D119E8C77DC}"/>
              </a:ext>
            </a:extLst>
          </p:cNvPr>
          <p:cNvSpPr txBox="1"/>
          <p:nvPr/>
        </p:nvSpPr>
        <p:spPr>
          <a:xfrm>
            <a:off x="64363" y="2012934"/>
            <a:ext cx="6667370" cy="1409745"/>
          </a:xfrm>
          <a:prstGeom prst="rect">
            <a:avLst/>
          </a:prstGeom>
          <a:noFill/>
        </p:spPr>
        <p:txBody>
          <a:bodyPr wrap="square" rtlCol="0">
            <a:spAutoFit/>
          </a:bodyPr>
          <a:lstStyle/>
          <a:p>
            <a:pPr>
              <a:lnSpc>
                <a:spcPts val="1425"/>
              </a:lnSpc>
            </a:pPr>
            <a:r>
              <a:rPr lang="fr-FR" sz="3200" b="0" dirty="0">
                <a:solidFill>
                  <a:srgbClr val="C586C0"/>
                </a:solidFill>
                <a:effectLst/>
                <a:latin typeface="Consolas" panose="020B0609020204030204" pitchFamily="49" charset="0"/>
              </a:rPr>
              <a:t>for</a:t>
            </a:r>
            <a:r>
              <a:rPr lang="fr-FR" sz="3200" b="0" dirty="0">
                <a:solidFill>
                  <a:srgbClr val="CCCCCC"/>
                </a:solidFill>
                <a:effectLst/>
                <a:latin typeface="Consolas" panose="020B0609020204030204" pitchFamily="49" charset="0"/>
              </a:rPr>
              <a:t> </a:t>
            </a:r>
            <a:r>
              <a:rPr lang="fr-FR" sz="3200" b="0" dirty="0">
                <a:solidFill>
                  <a:srgbClr val="9CDCFE"/>
                </a:solidFill>
                <a:effectLst/>
                <a:latin typeface="Consolas" panose="020B0609020204030204" pitchFamily="49" charset="0"/>
              </a:rPr>
              <a:t>i</a:t>
            </a:r>
            <a:r>
              <a:rPr lang="fr-FR" sz="3200" b="0" dirty="0">
                <a:solidFill>
                  <a:srgbClr val="CCCCCC"/>
                </a:solidFill>
                <a:effectLst/>
                <a:latin typeface="Consolas" panose="020B0609020204030204" pitchFamily="49" charset="0"/>
              </a:rPr>
              <a:t> </a:t>
            </a:r>
            <a:r>
              <a:rPr lang="fr-FR" sz="3200" b="0" dirty="0">
                <a:solidFill>
                  <a:srgbClr val="C586C0"/>
                </a:solidFill>
                <a:effectLst/>
                <a:latin typeface="Consolas" panose="020B0609020204030204" pitchFamily="49" charset="0"/>
              </a:rPr>
              <a:t>in</a:t>
            </a:r>
            <a:r>
              <a:rPr lang="fr-FR" sz="3200" b="0" dirty="0">
                <a:solidFill>
                  <a:srgbClr val="CCCCCC"/>
                </a:solidFill>
                <a:effectLst/>
                <a:latin typeface="Consolas" panose="020B0609020204030204" pitchFamily="49" charset="0"/>
              </a:rPr>
              <a:t> </a:t>
            </a:r>
            <a:r>
              <a:rPr lang="fr-FR" sz="3200" dirty="0">
                <a:solidFill>
                  <a:srgbClr val="9CDCFE"/>
                </a:solidFill>
                <a:latin typeface="Consolas" panose="020B0609020204030204" pitchFamily="49" charset="0"/>
              </a:rPr>
              <a:t>audience</a:t>
            </a:r>
            <a:r>
              <a:rPr lang="fr-FR" sz="3200" b="0" dirty="0">
                <a:solidFill>
                  <a:srgbClr val="CCCCCC"/>
                </a:solidFill>
                <a:effectLst/>
                <a:latin typeface="Consolas" panose="020B0609020204030204" pitchFamily="49" charset="0"/>
              </a:rPr>
              <a:t> :</a:t>
            </a:r>
          </a:p>
          <a:p>
            <a:pPr>
              <a:lnSpc>
                <a:spcPts val="1425"/>
              </a:lnSpc>
            </a:pPr>
            <a:endParaRPr lang="fr-FR" sz="3200" b="0" dirty="0">
              <a:solidFill>
                <a:srgbClr val="CCCCCC"/>
              </a:solidFill>
              <a:effectLst/>
              <a:latin typeface="Consolas" panose="020B0609020204030204" pitchFamily="49" charset="0"/>
            </a:endParaRPr>
          </a:p>
          <a:p>
            <a:pPr>
              <a:lnSpc>
                <a:spcPts val="1425"/>
              </a:lnSpc>
            </a:pPr>
            <a:endParaRPr lang="fr-FR" sz="3200" b="0" dirty="0">
              <a:solidFill>
                <a:srgbClr val="CCCCCC"/>
              </a:solidFill>
              <a:effectLst/>
              <a:latin typeface="Consolas" panose="020B0609020204030204" pitchFamily="49" charset="0"/>
            </a:endParaRPr>
          </a:p>
          <a:p>
            <a:pPr>
              <a:lnSpc>
                <a:spcPts val="1425"/>
              </a:lnSpc>
            </a:pPr>
            <a:r>
              <a:rPr lang="fr-FR" sz="3200" b="0" dirty="0">
                <a:solidFill>
                  <a:srgbClr val="CCCCCC"/>
                </a:solidFill>
                <a:effectLst/>
                <a:latin typeface="Consolas" panose="020B0609020204030204" pitchFamily="49" charset="0"/>
              </a:rPr>
              <a:t>    </a:t>
            </a:r>
            <a:r>
              <a:rPr lang="fr-FR" sz="3200" b="0" dirty="0" err="1">
                <a:solidFill>
                  <a:srgbClr val="DCDCAA"/>
                </a:solidFill>
                <a:effectLst/>
                <a:latin typeface="Consolas" panose="020B0609020204030204" pitchFamily="49" charset="0"/>
              </a:rPr>
              <a:t>print</a:t>
            </a:r>
            <a:r>
              <a:rPr lang="fr-FR" sz="3200" b="0" dirty="0">
                <a:solidFill>
                  <a:srgbClr val="CCCCCC"/>
                </a:solidFill>
                <a:effectLst/>
                <a:latin typeface="Consolas" panose="020B0609020204030204" pitchFamily="49" charset="0"/>
              </a:rPr>
              <a:t>(</a:t>
            </a:r>
            <a:r>
              <a:rPr lang="fr-FR" sz="3200" b="0" dirty="0">
                <a:solidFill>
                  <a:srgbClr val="CE9178"/>
                </a:solidFill>
                <a:effectLst/>
                <a:latin typeface="Consolas" panose="020B0609020204030204" pitchFamily="49" charset="0"/>
              </a:rPr>
              <a:t>"merci de votre </a:t>
            </a:r>
          </a:p>
          <a:p>
            <a:pPr>
              <a:lnSpc>
                <a:spcPts val="1425"/>
              </a:lnSpc>
            </a:pPr>
            <a:endParaRPr lang="fr-FR" sz="3200" dirty="0">
              <a:solidFill>
                <a:srgbClr val="CE9178"/>
              </a:solidFill>
              <a:latin typeface="Consolas" panose="020B0609020204030204" pitchFamily="49" charset="0"/>
            </a:endParaRPr>
          </a:p>
          <a:p>
            <a:pPr>
              <a:lnSpc>
                <a:spcPts val="1425"/>
              </a:lnSpc>
            </a:pPr>
            <a:endParaRPr lang="fr-FR" sz="3200" b="0" dirty="0">
              <a:solidFill>
                <a:srgbClr val="CE9178"/>
              </a:solidFill>
              <a:effectLst/>
              <a:latin typeface="Consolas" panose="020B0609020204030204" pitchFamily="49" charset="0"/>
            </a:endParaRPr>
          </a:p>
          <a:p>
            <a:pPr>
              <a:lnSpc>
                <a:spcPts val="1425"/>
              </a:lnSpc>
            </a:pPr>
            <a:r>
              <a:rPr lang="fr-FR" sz="3200" dirty="0">
                <a:solidFill>
                  <a:srgbClr val="CE9178"/>
                </a:solidFill>
                <a:latin typeface="Consolas" panose="020B0609020204030204" pitchFamily="49" charset="0"/>
              </a:rPr>
              <a:t>		</a:t>
            </a:r>
            <a:r>
              <a:rPr lang="fr-FR" sz="3200" b="0" dirty="0">
                <a:solidFill>
                  <a:srgbClr val="CE9178"/>
                </a:solidFill>
                <a:effectLst/>
                <a:latin typeface="Consolas" panose="020B0609020204030204" pitchFamily="49" charset="0"/>
              </a:rPr>
              <a:t>attention"</a:t>
            </a:r>
            <a:r>
              <a:rPr lang="fr-FR" sz="3200" b="0" dirty="0">
                <a:solidFill>
                  <a:srgbClr val="CCCCCC"/>
                </a:solidFill>
                <a:effectLst/>
                <a:latin typeface="Consolas" panose="020B0609020204030204" pitchFamily="49" charset="0"/>
              </a:rPr>
              <a:t>)</a:t>
            </a:r>
          </a:p>
        </p:txBody>
      </p:sp>
      <p:sp>
        <p:nvSpPr>
          <p:cNvPr id="28" name="ZoneTexte 27">
            <a:extLst>
              <a:ext uri="{FF2B5EF4-FFF2-40B4-BE49-F238E27FC236}">
                <a16:creationId xmlns:a16="http://schemas.microsoft.com/office/drawing/2014/main" id="{1E7F37FB-4DF5-1B29-1CBA-D6FE91E86B0B}"/>
              </a:ext>
            </a:extLst>
          </p:cNvPr>
          <p:cNvSpPr txBox="1"/>
          <p:nvPr/>
        </p:nvSpPr>
        <p:spPr>
          <a:xfrm>
            <a:off x="8400651" y="4589502"/>
            <a:ext cx="743349" cy="553998"/>
          </a:xfrm>
          <a:prstGeom prst="rect">
            <a:avLst/>
          </a:prstGeom>
          <a:noFill/>
        </p:spPr>
        <p:txBody>
          <a:bodyPr wrap="square" rtlCol="0">
            <a:spAutoFit/>
          </a:bodyPr>
          <a:lstStyle/>
          <a:p>
            <a:r>
              <a:rPr lang="fr-FR" sz="3000" dirty="0">
                <a:latin typeface="DM Sans" pitchFamily="2" charset="0"/>
              </a:rPr>
              <a:t>20</a:t>
            </a:r>
          </a:p>
        </p:txBody>
      </p:sp>
    </p:spTree>
    <p:extLst>
      <p:ext uri="{BB962C8B-B14F-4D97-AF65-F5344CB8AC3E}">
        <p14:creationId xmlns:p14="http://schemas.microsoft.com/office/powerpoint/2010/main" val="39215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49AAD-50AE-D0C9-A3FB-D49BD70AED0F}"/>
            </a:ext>
          </a:extLst>
        </p:cNvPr>
        <p:cNvGrpSpPr/>
        <p:nvPr/>
      </p:nvGrpSpPr>
      <p:grpSpPr>
        <a:xfrm>
          <a:off x="0" y="0"/>
          <a:ext cx="0" cy="0"/>
          <a:chOff x="0" y="0"/>
          <a:chExt cx="0" cy="0"/>
        </a:xfrm>
      </p:grpSpPr>
      <p:sp>
        <p:nvSpPr>
          <p:cNvPr id="4" name="Text 1">
            <a:extLst>
              <a:ext uri="{FF2B5EF4-FFF2-40B4-BE49-F238E27FC236}">
                <a16:creationId xmlns:a16="http://schemas.microsoft.com/office/drawing/2014/main" id="{AC3D4B66-345D-FF40-201F-37BE805146D8}"/>
              </a:ext>
            </a:extLst>
          </p:cNvPr>
          <p:cNvSpPr/>
          <p:nvPr/>
        </p:nvSpPr>
        <p:spPr>
          <a:xfrm>
            <a:off x="537210" y="898168"/>
            <a:ext cx="7231214" cy="2775335"/>
          </a:xfrm>
          <a:prstGeom prst="rect">
            <a:avLst/>
          </a:prstGeom>
          <a:noFill/>
          <a:ln/>
        </p:spPr>
        <p:txBody>
          <a:bodyPr wrap="square" lIns="0" tIns="0" rIns="0" bIns="0" rtlCol="0" anchor="t"/>
          <a:lstStyle/>
          <a:p>
            <a:pPr marL="285750" indent="-285750" algn="just">
              <a:lnSpc>
                <a:spcPct val="150000"/>
              </a:lnSpc>
              <a:buFont typeface="Arial" panose="020B0604020202020204" pitchFamily="34" charset="0"/>
              <a:buChar char="•"/>
            </a:pPr>
            <a:r>
              <a:rPr lang="en-US" dirty="0">
                <a:solidFill>
                  <a:srgbClr val="2B4150"/>
                </a:solidFill>
                <a:latin typeface="DM Sans" pitchFamily="2" charset="0"/>
                <a:ea typeface="Source Sans Pro" pitchFamily="34" charset="-122"/>
                <a:hlinkClick r:id="rId3"/>
              </a:rPr>
              <a:t>https://hadoop.apache.org/</a:t>
            </a:r>
          </a:p>
          <a:p>
            <a:pPr marL="285750" indent="-285750" algn="just">
              <a:lnSpc>
                <a:spcPct val="150000"/>
              </a:lnSpc>
              <a:buFont typeface="Arial" panose="020B0604020202020204" pitchFamily="34" charset="0"/>
              <a:buChar char="•"/>
            </a:pPr>
            <a:r>
              <a:rPr lang="en-US" dirty="0">
                <a:solidFill>
                  <a:srgbClr val="2B4150"/>
                </a:solidFill>
                <a:latin typeface="DM Sans" pitchFamily="2" charset="0"/>
                <a:ea typeface="Source Sans Pro" pitchFamily="34" charset="-122"/>
                <a:hlinkClick r:id="rId3"/>
              </a:rPr>
              <a:t>https://www.intelligence-artificielle-school.com/</a:t>
            </a:r>
            <a:endParaRPr lang="en-US" dirty="0">
              <a:solidFill>
                <a:srgbClr val="2B4150"/>
              </a:solidFill>
              <a:latin typeface="DM Sans" pitchFamily="2" charset="0"/>
              <a:ea typeface="Source Sans Pro" pitchFamily="34" charset="-122"/>
            </a:endParaRPr>
          </a:p>
          <a:p>
            <a:pPr marL="285750" indent="-285750" algn="just">
              <a:lnSpc>
                <a:spcPct val="150000"/>
              </a:lnSpc>
              <a:buFont typeface="Arial" panose="020B0604020202020204" pitchFamily="34" charset="0"/>
              <a:buChar char="•"/>
            </a:pPr>
            <a:r>
              <a:rPr lang="en-US" dirty="0">
                <a:solidFill>
                  <a:srgbClr val="2B4150"/>
                </a:solidFill>
                <a:latin typeface="DM Sans" pitchFamily="2" charset="0"/>
                <a:ea typeface="Source Sans Pro" pitchFamily="34" charset="-122"/>
                <a:hlinkClick r:id="rId4"/>
              </a:rPr>
              <a:t>https://www.talend.com/</a:t>
            </a:r>
            <a:endParaRPr lang="en-US" dirty="0">
              <a:solidFill>
                <a:srgbClr val="2B4150"/>
              </a:solidFill>
              <a:latin typeface="DM Sans" pitchFamily="2" charset="0"/>
              <a:ea typeface="Source Sans Pro" pitchFamily="34" charset="-122"/>
            </a:endParaRPr>
          </a:p>
          <a:p>
            <a:pPr marL="285750" indent="-285750" algn="just">
              <a:lnSpc>
                <a:spcPct val="150000"/>
              </a:lnSpc>
              <a:buFont typeface="Arial" panose="020B0604020202020204" pitchFamily="34" charset="0"/>
              <a:buChar char="•"/>
            </a:pPr>
            <a:r>
              <a:rPr lang="en-US" dirty="0">
                <a:solidFill>
                  <a:srgbClr val="2B4150"/>
                </a:solidFill>
                <a:latin typeface="DM Sans" pitchFamily="2" charset="0"/>
                <a:ea typeface="Source Sans Pro" pitchFamily="34" charset="-122"/>
                <a:hlinkClick r:id="rId5"/>
              </a:rPr>
              <a:t>https://www.databricks.com/</a:t>
            </a:r>
            <a:endParaRPr lang="en-US" dirty="0">
              <a:solidFill>
                <a:srgbClr val="2B4150"/>
              </a:solidFill>
              <a:latin typeface="DM Sans" pitchFamily="2" charset="0"/>
              <a:ea typeface="Source Sans Pro" pitchFamily="34" charset="-122"/>
            </a:endParaRPr>
          </a:p>
          <a:p>
            <a:pPr marL="285750" indent="-285750" algn="just">
              <a:lnSpc>
                <a:spcPct val="150000"/>
              </a:lnSpc>
              <a:buFont typeface="Arial" panose="020B0604020202020204" pitchFamily="34" charset="0"/>
              <a:buChar char="•"/>
            </a:pPr>
            <a:r>
              <a:rPr lang="en-US" dirty="0">
                <a:solidFill>
                  <a:srgbClr val="2B4150"/>
                </a:solidFill>
                <a:latin typeface="DM Sans" pitchFamily="2" charset="0"/>
                <a:ea typeface="Source Sans Pro" pitchFamily="34" charset="-122"/>
                <a:hlinkClick r:id="rId6"/>
              </a:rPr>
              <a:t>https://datascientest.com/hadoop</a:t>
            </a:r>
            <a:endParaRPr lang="en-US" dirty="0">
              <a:solidFill>
                <a:srgbClr val="2B4150"/>
              </a:solidFill>
              <a:latin typeface="DM Sans" pitchFamily="2" charset="0"/>
              <a:ea typeface="Source Sans Pro" pitchFamily="34" charset="-122"/>
            </a:endParaRPr>
          </a:p>
          <a:p>
            <a:pPr marL="285750" indent="-285750" algn="just">
              <a:lnSpc>
                <a:spcPct val="150000"/>
              </a:lnSpc>
              <a:buFont typeface="Arial" panose="020B0604020202020204" pitchFamily="34" charset="0"/>
              <a:buChar char="•"/>
            </a:pPr>
            <a:r>
              <a:rPr lang="en-US" dirty="0">
                <a:solidFill>
                  <a:srgbClr val="2B4150"/>
                </a:solidFill>
                <a:latin typeface="DM Sans" pitchFamily="2" charset="0"/>
                <a:ea typeface="Source Sans Pro" pitchFamily="34" charset="-122"/>
                <a:hlinkClick r:id="rId7"/>
              </a:rPr>
              <a:t>https://www.data.gouv.fr/fr/datasets/fichier-fantoir-des-voies-et-lieux-dits/</a:t>
            </a:r>
            <a:endParaRPr lang="en-US" dirty="0">
              <a:solidFill>
                <a:srgbClr val="2B4150"/>
              </a:solidFill>
              <a:latin typeface="DM Sans" pitchFamily="2" charset="0"/>
              <a:ea typeface="Source Sans Pro" pitchFamily="34" charset="-122"/>
            </a:endParaRPr>
          </a:p>
          <a:p>
            <a:pPr algn="just">
              <a:lnSpc>
                <a:spcPct val="150000"/>
              </a:lnSpc>
            </a:pPr>
            <a:endParaRPr lang="en-US" dirty="0">
              <a:solidFill>
                <a:srgbClr val="2B4150"/>
              </a:solidFill>
              <a:latin typeface="DM Sans" pitchFamily="2" charset="0"/>
              <a:ea typeface="Source Sans Pro" pitchFamily="34" charset="-122"/>
            </a:endParaRPr>
          </a:p>
        </p:txBody>
      </p:sp>
      <p:sp>
        <p:nvSpPr>
          <p:cNvPr id="5" name="Rectangle 4">
            <a:extLst>
              <a:ext uri="{FF2B5EF4-FFF2-40B4-BE49-F238E27FC236}">
                <a16:creationId xmlns:a16="http://schemas.microsoft.com/office/drawing/2014/main" id="{4801289C-9377-5B84-C52E-6D13DE51F5F4}"/>
              </a:ext>
            </a:extLst>
          </p:cNvPr>
          <p:cNvSpPr/>
          <p:nvPr/>
        </p:nvSpPr>
        <p:spPr>
          <a:xfrm>
            <a:off x="7045994" y="4602079"/>
            <a:ext cx="955006" cy="541421"/>
          </a:xfrm>
          <a:prstGeom prst="rect">
            <a:avLst/>
          </a:prstGeom>
          <a:solidFill>
            <a:srgbClr val="FFF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656"/>
          </a:p>
        </p:txBody>
      </p:sp>
      <p:sp>
        <p:nvSpPr>
          <p:cNvPr id="7" name="Google Shape;619;p47">
            <a:extLst>
              <a:ext uri="{FF2B5EF4-FFF2-40B4-BE49-F238E27FC236}">
                <a16:creationId xmlns:a16="http://schemas.microsoft.com/office/drawing/2014/main" id="{15E80765-6906-247E-3170-89461AE0186D}"/>
              </a:ext>
            </a:extLst>
          </p:cNvPr>
          <p:cNvSpPr txBox="1">
            <a:spLocks/>
          </p:cNvSpPr>
          <p:nvPr/>
        </p:nvSpPr>
        <p:spPr>
          <a:xfrm>
            <a:off x="537210" y="0"/>
            <a:ext cx="2738309" cy="603878"/>
          </a:xfrm>
          <a:prstGeom prst="rect">
            <a:avLst/>
          </a:prstGeom>
        </p:spPr>
        <p:txBody>
          <a:bodyPr spcFirstLastPara="1" wrap="square" lIns="68569" tIns="68569" rIns="68569" bIns="68569" anchor="ctr" anchorCtr="0">
            <a:noAutofit/>
          </a:bodyPr>
          <a:lstStyle>
            <a:defPPr marR="0" lvl="0" algn="l" rtl="0">
              <a:lnSpc>
                <a:spcPct val="100000"/>
              </a:lnSpc>
              <a:spcBef>
                <a:spcPts val="0"/>
              </a:spcBef>
              <a:spcAft>
                <a:spcPts val="0"/>
              </a:spcAft>
              <a:defRPr/>
            </a:defPPr>
            <a:lvl1pPr>
              <a:defRPr sz="3200">
                <a:latin typeface="Outfit" panose="020B0604020202020204"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dirty="0"/>
              <a:t>Sources</a:t>
            </a:r>
          </a:p>
        </p:txBody>
      </p:sp>
      <p:sp>
        <p:nvSpPr>
          <p:cNvPr id="3" name="Rectangle 2">
            <a:extLst>
              <a:ext uri="{FF2B5EF4-FFF2-40B4-BE49-F238E27FC236}">
                <a16:creationId xmlns:a16="http://schemas.microsoft.com/office/drawing/2014/main" id="{850439FB-91FB-8CBC-A67E-5DB6D6CA6A61}"/>
              </a:ext>
            </a:extLst>
          </p:cNvPr>
          <p:cNvSpPr/>
          <p:nvPr/>
        </p:nvSpPr>
        <p:spPr>
          <a:xfrm>
            <a:off x="8030817" y="4913906"/>
            <a:ext cx="1113183" cy="229594"/>
          </a:xfrm>
          <a:prstGeom prst="rect">
            <a:avLst/>
          </a:prstGeom>
          <a:solidFill>
            <a:srgbClr val="FFF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656"/>
          </a:p>
        </p:txBody>
      </p:sp>
      <p:sp>
        <p:nvSpPr>
          <p:cNvPr id="6" name="ZoneTexte 5">
            <a:extLst>
              <a:ext uri="{FF2B5EF4-FFF2-40B4-BE49-F238E27FC236}">
                <a16:creationId xmlns:a16="http://schemas.microsoft.com/office/drawing/2014/main" id="{20623E43-566F-2FDC-A3B3-AAA8C795CF3B}"/>
              </a:ext>
            </a:extLst>
          </p:cNvPr>
          <p:cNvSpPr txBox="1"/>
          <p:nvPr/>
        </p:nvSpPr>
        <p:spPr>
          <a:xfrm>
            <a:off x="8400651" y="4589502"/>
            <a:ext cx="743349" cy="553998"/>
          </a:xfrm>
          <a:prstGeom prst="rect">
            <a:avLst/>
          </a:prstGeom>
          <a:noFill/>
        </p:spPr>
        <p:txBody>
          <a:bodyPr wrap="square" rtlCol="0">
            <a:spAutoFit/>
          </a:bodyPr>
          <a:lstStyle/>
          <a:p>
            <a:r>
              <a:rPr lang="fr-FR" sz="3000" dirty="0">
                <a:latin typeface="DM Sans" pitchFamily="2" charset="0"/>
              </a:rPr>
              <a:t>21</a:t>
            </a:r>
          </a:p>
        </p:txBody>
      </p:sp>
    </p:spTree>
    <p:extLst>
      <p:ext uri="{BB962C8B-B14F-4D97-AF65-F5344CB8AC3E}">
        <p14:creationId xmlns:p14="http://schemas.microsoft.com/office/powerpoint/2010/main" val="1309365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CF5"/>
        </a:solidFill>
        <a:effectLst/>
      </p:bgPr>
    </p:bg>
    <p:spTree>
      <p:nvGrpSpPr>
        <p:cNvPr id="1" name="Shape 618"/>
        <p:cNvGrpSpPr/>
        <p:nvPr/>
      </p:nvGrpSpPr>
      <p:grpSpPr>
        <a:xfrm>
          <a:off x="0" y="0"/>
          <a:ext cx="0" cy="0"/>
          <a:chOff x="0" y="0"/>
          <a:chExt cx="0" cy="0"/>
        </a:xfrm>
      </p:grpSpPr>
      <p:sp>
        <p:nvSpPr>
          <p:cNvPr id="619" name="Google Shape;619;p47"/>
          <p:cNvSpPr txBox="1">
            <a:spLocks noGrp="1"/>
          </p:cNvSpPr>
          <p:nvPr>
            <p:ph type="title"/>
          </p:nvPr>
        </p:nvSpPr>
        <p:spPr>
          <a:xfrm>
            <a:off x="4362206" y="1890824"/>
            <a:ext cx="4506575" cy="1523332"/>
          </a:xfrm>
          <a:prstGeom prst="rect">
            <a:avLst/>
          </a:prstGeom>
        </p:spPr>
        <p:txBody>
          <a:bodyPr spcFirstLastPara="1" wrap="square" lIns="68569" tIns="68569" rIns="68569" bIns="68569" anchor="ctr" anchorCtr="0">
            <a:noAutofit/>
          </a:bodyPr>
          <a:lstStyle/>
          <a:p>
            <a:r>
              <a:rPr lang="en" dirty="0">
                <a:latin typeface="Outfit" panose="020B0604020202020204" charset="0"/>
              </a:rPr>
              <a:t>01 Introduction</a:t>
            </a:r>
            <a:endParaRPr dirty="0">
              <a:latin typeface="Outfit" panose="020B0604020202020204" charset="0"/>
            </a:endParaRPr>
          </a:p>
        </p:txBody>
      </p:sp>
      <p:grpSp>
        <p:nvGrpSpPr>
          <p:cNvPr id="620" name="Google Shape;620;p47"/>
          <p:cNvGrpSpPr/>
          <p:nvPr/>
        </p:nvGrpSpPr>
        <p:grpSpPr>
          <a:xfrm>
            <a:off x="0" y="-494110"/>
            <a:ext cx="4219200" cy="6001200"/>
            <a:chOff x="-334371" y="-106034"/>
            <a:chExt cx="4019929" cy="5454467"/>
          </a:xfrm>
        </p:grpSpPr>
        <p:sp>
          <p:nvSpPr>
            <p:cNvPr id="621" name="Google Shape;621;p47"/>
            <p:cNvSpPr/>
            <p:nvPr/>
          </p:nvSpPr>
          <p:spPr>
            <a:xfrm>
              <a:off x="2084909" y="6430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2" name="Google Shape;622;p47"/>
            <p:cNvSpPr/>
            <p:nvPr/>
          </p:nvSpPr>
          <p:spPr>
            <a:xfrm>
              <a:off x="1401408" y="27017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3" name="Google Shape;623;p47"/>
            <p:cNvSpPr/>
            <p:nvPr/>
          </p:nvSpPr>
          <p:spPr>
            <a:xfrm>
              <a:off x="1061727" y="4905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tx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4" name="Google Shape;624;p47"/>
            <p:cNvSpPr/>
            <p:nvPr/>
          </p:nvSpPr>
          <p:spPr>
            <a:xfrm>
              <a:off x="644984" y="-10603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FFEDC5">
                <a:alpha val="41140"/>
              </a:srgb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5" name="Google Shape;625;p47"/>
            <p:cNvSpPr/>
            <p:nvPr/>
          </p:nvSpPr>
          <p:spPr>
            <a:xfrm>
              <a:off x="822495" y="15961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BDB50B"/>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dirty="0"/>
            </a:p>
          </p:txBody>
        </p:sp>
        <p:sp>
          <p:nvSpPr>
            <p:cNvPr id="626" name="Google Shape;626;p47"/>
            <p:cNvSpPr/>
            <p:nvPr/>
          </p:nvSpPr>
          <p:spPr>
            <a:xfrm>
              <a:off x="1401408" y="199529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FFEDC5">
                <a:alpha val="41140"/>
              </a:srgb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7" name="Google Shape;627;p47"/>
            <p:cNvSpPr/>
            <p:nvPr/>
          </p:nvSpPr>
          <p:spPr>
            <a:xfrm>
              <a:off x="2008129" y="171313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4">
                <a:lumMod val="75000"/>
                <a:alpha val="3418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8" name="Google Shape;628;p47"/>
            <p:cNvSpPr/>
            <p:nvPr/>
          </p:nvSpPr>
          <p:spPr>
            <a:xfrm rot="10800000" flipH="1">
              <a:off x="-72150" y="24780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9" name="Google Shape;629;p47"/>
            <p:cNvSpPr/>
            <p:nvPr/>
          </p:nvSpPr>
          <p:spPr>
            <a:xfrm rot="10800000" flipH="1">
              <a:off x="876630" y="37414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tx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dirty="0"/>
            </a:p>
          </p:txBody>
        </p:sp>
        <p:sp>
          <p:nvSpPr>
            <p:cNvPr id="630" name="Google Shape;630;p47"/>
            <p:cNvSpPr/>
            <p:nvPr/>
          </p:nvSpPr>
          <p:spPr>
            <a:xfrm rot="10800000" flipH="1">
              <a:off x="324034" y="41605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2">
                <a:lumMod val="75000"/>
                <a:alpha val="2500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1" name="Google Shape;631;p47"/>
            <p:cNvSpPr/>
            <p:nvPr/>
          </p:nvSpPr>
          <p:spPr>
            <a:xfrm>
              <a:off x="2455608" y="27831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BDB50B"/>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2" name="Google Shape;632;p47"/>
            <p:cNvSpPr/>
            <p:nvPr/>
          </p:nvSpPr>
          <p:spPr>
            <a:xfrm>
              <a:off x="2846848" y="326636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FFEDC5">
                <a:alpha val="41140"/>
              </a:srgb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3" name="Google Shape;633;p47"/>
            <p:cNvSpPr/>
            <p:nvPr/>
          </p:nvSpPr>
          <p:spPr>
            <a:xfrm rot="10800000" flipH="1">
              <a:off x="1900437" y="38532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4" name="Google Shape;634;p47"/>
            <p:cNvSpPr/>
            <p:nvPr/>
          </p:nvSpPr>
          <p:spPr>
            <a:xfrm rot="10800000" flipH="1">
              <a:off x="2417668" y="43803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4">
                <a:lumMod val="75000"/>
                <a:alpha val="3418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5" name="Google Shape;635;p47"/>
            <p:cNvSpPr/>
            <p:nvPr/>
          </p:nvSpPr>
          <p:spPr>
            <a:xfrm>
              <a:off x="347208" y="29254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2">
                <a:lumMod val="75000"/>
                <a:alpha val="2500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6" name="Google Shape;636;p47"/>
            <p:cNvSpPr/>
            <p:nvPr/>
          </p:nvSpPr>
          <p:spPr>
            <a:xfrm>
              <a:off x="2523872" y="2239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FFEDC5">
                <a:alpha val="41140"/>
              </a:srgb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7" name="Google Shape;637;p47"/>
            <p:cNvSpPr/>
            <p:nvPr/>
          </p:nvSpPr>
          <p:spPr>
            <a:xfrm>
              <a:off x="-311973" y="13865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8" name="Google Shape;638;p47"/>
            <p:cNvSpPr/>
            <p:nvPr/>
          </p:nvSpPr>
          <p:spPr>
            <a:xfrm>
              <a:off x="96929" y="8031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4">
                <a:lumMod val="75000"/>
                <a:alpha val="3418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2" name="Google Shape;621;p47">
              <a:extLst>
                <a:ext uri="{FF2B5EF4-FFF2-40B4-BE49-F238E27FC236}">
                  <a16:creationId xmlns:a16="http://schemas.microsoft.com/office/drawing/2014/main" id="{F0E776BE-F37F-6793-41C1-E0E3588BBAC4}"/>
                </a:ext>
              </a:extLst>
            </p:cNvPr>
            <p:cNvSpPr/>
            <p:nvPr/>
          </p:nvSpPr>
          <p:spPr>
            <a:xfrm>
              <a:off x="2062511" y="6430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 name="Google Shape;622;p47">
              <a:extLst>
                <a:ext uri="{FF2B5EF4-FFF2-40B4-BE49-F238E27FC236}">
                  <a16:creationId xmlns:a16="http://schemas.microsoft.com/office/drawing/2014/main" id="{21EE4459-76E4-E3EA-41A0-2E777475DC5C}"/>
                </a:ext>
              </a:extLst>
            </p:cNvPr>
            <p:cNvSpPr/>
            <p:nvPr/>
          </p:nvSpPr>
          <p:spPr>
            <a:xfrm>
              <a:off x="1379010" y="27017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 name="Google Shape;628;p47">
              <a:extLst>
                <a:ext uri="{FF2B5EF4-FFF2-40B4-BE49-F238E27FC236}">
                  <a16:creationId xmlns:a16="http://schemas.microsoft.com/office/drawing/2014/main" id="{C8680B46-ADA0-AB7D-296D-66396185BD93}"/>
                </a:ext>
              </a:extLst>
            </p:cNvPr>
            <p:cNvSpPr/>
            <p:nvPr/>
          </p:nvSpPr>
          <p:spPr>
            <a:xfrm rot="10800000" flipH="1">
              <a:off x="-94548" y="24780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5" name="Google Shape;633;p47">
              <a:extLst>
                <a:ext uri="{FF2B5EF4-FFF2-40B4-BE49-F238E27FC236}">
                  <a16:creationId xmlns:a16="http://schemas.microsoft.com/office/drawing/2014/main" id="{A6974BAB-873F-FC32-F303-6E1619B612F1}"/>
                </a:ext>
              </a:extLst>
            </p:cNvPr>
            <p:cNvSpPr/>
            <p:nvPr/>
          </p:nvSpPr>
          <p:spPr>
            <a:xfrm rot="10800000" flipH="1">
              <a:off x="1878039" y="38532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 name="Google Shape;637;p47">
              <a:extLst>
                <a:ext uri="{FF2B5EF4-FFF2-40B4-BE49-F238E27FC236}">
                  <a16:creationId xmlns:a16="http://schemas.microsoft.com/office/drawing/2014/main" id="{37AE62C5-B91C-D169-ED5C-381F4B1F2269}"/>
                </a:ext>
              </a:extLst>
            </p:cNvPr>
            <p:cNvSpPr/>
            <p:nvPr/>
          </p:nvSpPr>
          <p:spPr>
            <a:xfrm>
              <a:off x="-334371" y="13865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grpSp>
      <p:cxnSp>
        <p:nvCxnSpPr>
          <p:cNvPr id="639" name="Google Shape;639;p47"/>
          <p:cNvCxnSpPr/>
          <p:nvPr/>
        </p:nvCxnSpPr>
        <p:spPr>
          <a:xfrm>
            <a:off x="4438613" y="1814729"/>
            <a:ext cx="280125"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A0032-12F8-6811-E26B-7E29EA11CDE5}"/>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0F8D87AF-998C-0D4A-0D76-3C1AD16B952D}"/>
              </a:ext>
            </a:extLst>
          </p:cNvPr>
          <p:cNvPicPr>
            <a:picLocks noChangeAspect="1"/>
          </p:cNvPicPr>
          <p:nvPr/>
        </p:nvPicPr>
        <p:blipFill>
          <a:blip r:embed="rId3"/>
          <a:stretch>
            <a:fillRect/>
          </a:stretch>
        </p:blipFill>
        <p:spPr>
          <a:xfrm>
            <a:off x="6572250" y="0"/>
            <a:ext cx="2571750" cy="5143500"/>
          </a:xfrm>
          <a:prstGeom prst="rect">
            <a:avLst/>
          </a:prstGeom>
        </p:spPr>
      </p:pic>
      <p:sp>
        <p:nvSpPr>
          <p:cNvPr id="4" name="Text 1">
            <a:extLst>
              <a:ext uri="{FF2B5EF4-FFF2-40B4-BE49-F238E27FC236}">
                <a16:creationId xmlns:a16="http://schemas.microsoft.com/office/drawing/2014/main" id="{25C73AA0-B77A-7A3E-B055-F1A3DE5498A3}"/>
              </a:ext>
            </a:extLst>
          </p:cNvPr>
          <p:cNvSpPr/>
          <p:nvPr/>
        </p:nvSpPr>
        <p:spPr>
          <a:xfrm>
            <a:off x="291138" y="1221661"/>
            <a:ext cx="5820355" cy="1434075"/>
          </a:xfrm>
          <a:prstGeom prst="rect">
            <a:avLst/>
          </a:prstGeom>
          <a:noFill/>
          <a:ln/>
        </p:spPr>
        <p:txBody>
          <a:bodyPr wrap="square" lIns="0" tIns="0" rIns="0" bIns="0" rtlCol="0" anchor="t"/>
          <a:lstStyle/>
          <a:p>
            <a:pPr algn="just">
              <a:lnSpc>
                <a:spcPct val="150000"/>
              </a:lnSpc>
            </a:pPr>
            <a:r>
              <a:rPr lang="en-US" dirty="0">
                <a:solidFill>
                  <a:srgbClr val="2B4150"/>
                </a:solidFill>
                <a:latin typeface="DM Sans" pitchFamily="2" charset="0"/>
                <a:ea typeface="Source Sans Pro" pitchFamily="34" charset="-122"/>
                <a:cs typeface="Source Sans Pro" pitchFamily="34" charset="-120"/>
              </a:rPr>
              <a:t>Dans le monde numérique actuel, les organisations sont confrontées à des quantités de données sans précédent, souvent qualifiées de "Big Data". Hadoop offre une solution puissante pour gérer, traiter et analyser ces ensembles de données complexes et volumineux. </a:t>
            </a:r>
            <a:endParaRPr lang="en-US" dirty="0">
              <a:latin typeface="DM Sans" pitchFamily="2" charset="0"/>
            </a:endParaRPr>
          </a:p>
        </p:txBody>
      </p:sp>
      <p:sp>
        <p:nvSpPr>
          <p:cNvPr id="6" name="Google Shape;619;p47">
            <a:extLst>
              <a:ext uri="{FF2B5EF4-FFF2-40B4-BE49-F238E27FC236}">
                <a16:creationId xmlns:a16="http://schemas.microsoft.com/office/drawing/2014/main" id="{716C48E9-59ED-DF23-169D-1F288E0E947E}"/>
              </a:ext>
            </a:extLst>
          </p:cNvPr>
          <p:cNvSpPr txBox="1">
            <a:spLocks/>
          </p:cNvSpPr>
          <p:nvPr/>
        </p:nvSpPr>
        <p:spPr>
          <a:xfrm>
            <a:off x="505824" y="165391"/>
            <a:ext cx="4506575" cy="399152"/>
          </a:xfrm>
          <a:prstGeom prst="rect">
            <a:avLst/>
          </a:prstGeom>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3200" dirty="0">
                <a:latin typeface="Outfit" panose="020B0604020202020204" charset="0"/>
              </a:rPr>
              <a:t>01 Introduction</a:t>
            </a:r>
          </a:p>
        </p:txBody>
      </p:sp>
      <p:sp>
        <p:nvSpPr>
          <p:cNvPr id="10" name="ZoneTexte 9">
            <a:extLst>
              <a:ext uri="{FF2B5EF4-FFF2-40B4-BE49-F238E27FC236}">
                <a16:creationId xmlns:a16="http://schemas.microsoft.com/office/drawing/2014/main" id="{E5CC1791-1B2B-DDCF-AC60-50549E06249D}"/>
              </a:ext>
            </a:extLst>
          </p:cNvPr>
          <p:cNvSpPr txBox="1"/>
          <p:nvPr/>
        </p:nvSpPr>
        <p:spPr>
          <a:xfrm>
            <a:off x="8400651" y="4589502"/>
            <a:ext cx="743349" cy="553998"/>
          </a:xfrm>
          <a:prstGeom prst="rect">
            <a:avLst/>
          </a:prstGeom>
          <a:solidFill>
            <a:srgbClr val="FFFCF5"/>
          </a:solidFill>
        </p:spPr>
        <p:txBody>
          <a:bodyPr wrap="square" rtlCol="0">
            <a:spAutoFit/>
          </a:bodyPr>
          <a:lstStyle/>
          <a:p>
            <a:r>
              <a:rPr lang="fr-FR" sz="3000" dirty="0">
                <a:latin typeface="DM Sans" pitchFamily="2" charset="0"/>
              </a:rPr>
              <a:t>04</a:t>
            </a:r>
          </a:p>
        </p:txBody>
      </p:sp>
    </p:spTree>
    <p:extLst>
      <p:ext uri="{BB962C8B-B14F-4D97-AF65-F5344CB8AC3E}">
        <p14:creationId xmlns:p14="http://schemas.microsoft.com/office/powerpoint/2010/main" val="330822477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1515090" y="1751112"/>
            <a:ext cx="1329016" cy="166092"/>
          </a:xfrm>
          <a:prstGeom prst="rect">
            <a:avLst/>
          </a:prstGeom>
          <a:noFill/>
          <a:ln/>
        </p:spPr>
        <p:txBody>
          <a:bodyPr wrap="none" lIns="0" tIns="0" rIns="0" bIns="0" rtlCol="0" anchor="t"/>
          <a:lstStyle/>
          <a:p>
            <a:pPr>
              <a:lnSpc>
                <a:spcPts val="1289"/>
              </a:lnSpc>
            </a:pPr>
            <a:r>
              <a:rPr lang="en-US" sz="1800" dirty="0">
                <a:solidFill>
                  <a:srgbClr val="BDB50B"/>
                </a:solidFill>
                <a:latin typeface="MuseoModerno Medium" pitchFamily="34" charset="0"/>
                <a:ea typeface="MuseoModerno Medium" pitchFamily="34" charset="-122"/>
                <a:cs typeface="MuseoModerno Medium" pitchFamily="34" charset="-120"/>
              </a:rPr>
              <a:t>Le Big Data</a:t>
            </a:r>
            <a:endParaRPr lang="en-US" sz="1800" dirty="0">
              <a:solidFill>
                <a:srgbClr val="BDB50B"/>
              </a:solidFill>
            </a:endParaRPr>
          </a:p>
        </p:txBody>
      </p:sp>
      <p:sp>
        <p:nvSpPr>
          <p:cNvPr id="4" name="Text 2"/>
          <p:cNvSpPr/>
          <p:nvPr/>
        </p:nvSpPr>
        <p:spPr>
          <a:xfrm>
            <a:off x="392779" y="2023523"/>
            <a:ext cx="4049517" cy="2596185"/>
          </a:xfrm>
          <a:prstGeom prst="rect">
            <a:avLst/>
          </a:prstGeom>
          <a:noFill/>
          <a:ln/>
        </p:spPr>
        <p:txBody>
          <a:bodyPr wrap="square" lIns="0" tIns="0" rIns="0" bIns="0" rtlCol="0" anchor="t"/>
          <a:lstStyle/>
          <a:p>
            <a:pPr algn="just">
              <a:lnSpc>
                <a:spcPct val="150000"/>
              </a:lnSpc>
            </a:pPr>
            <a:r>
              <a:rPr lang="en-US" dirty="0">
                <a:solidFill>
                  <a:srgbClr val="2B4150"/>
                </a:solidFill>
                <a:latin typeface="DM Sans" pitchFamily="2" charset="0"/>
                <a:ea typeface="Source Sans Pro" pitchFamily="34" charset="-122"/>
              </a:rPr>
              <a:t>Le Big Data se caractérise par son volume, sa variété, sa vélocité et sa véracité. Il englobe des données structurées, semi-structurées et non structurées, provenant de sources diverses telles que les réseaux sociaux, les capteurs IoT et les transactions en ligne. L'analyse de ces données offre des perspectives précieuses pour la prise de </a:t>
            </a:r>
            <a:r>
              <a:rPr lang="en-US" dirty="0" err="1">
                <a:solidFill>
                  <a:srgbClr val="2B4150"/>
                </a:solidFill>
                <a:latin typeface="DM Sans" pitchFamily="2" charset="0"/>
                <a:ea typeface="Source Sans Pro" pitchFamily="34" charset="-122"/>
              </a:rPr>
              <a:t>décision</a:t>
            </a:r>
            <a:r>
              <a:rPr lang="en-US" dirty="0">
                <a:solidFill>
                  <a:srgbClr val="2B4150"/>
                </a:solidFill>
                <a:latin typeface="DM Sans" pitchFamily="2" charset="0"/>
                <a:ea typeface="Source Sans Pro" pitchFamily="34" charset="-122"/>
              </a:rPr>
              <a:t>.</a:t>
            </a:r>
          </a:p>
        </p:txBody>
      </p:sp>
      <p:sp>
        <p:nvSpPr>
          <p:cNvPr id="5" name="Text 3"/>
          <p:cNvSpPr/>
          <p:nvPr/>
        </p:nvSpPr>
        <p:spPr>
          <a:xfrm>
            <a:off x="4705276" y="1751112"/>
            <a:ext cx="1329016" cy="166092"/>
          </a:xfrm>
          <a:prstGeom prst="rect">
            <a:avLst/>
          </a:prstGeom>
          <a:noFill/>
          <a:ln/>
        </p:spPr>
        <p:txBody>
          <a:bodyPr wrap="none" lIns="0" tIns="0" rIns="0" bIns="0" rtlCol="0" anchor="t"/>
          <a:lstStyle/>
          <a:p>
            <a:pPr>
              <a:lnSpc>
                <a:spcPts val="1289"/>
              </a:lnSpc>
            </a:pPr>
            <a:r>
              <a:rPr lang="en-US" sz="1800" dirty="0">
                <a:solidFill>
                  <a:srgbClr val="BDB50B"/>
                </a:solidFill>
                <a:latin typeface="MuseoModerno Medium" pitchFamily="34" charset="0"/>
                <a:ea typeface="MuseoModerno Medium" pitchFamily="34" charset="-122"/>
                <a:cs typeface="MuseoModerno Medium" pitchFamily="34" charset="-120"/>
              </a:rPr>
              <a:t>Pourquoi Hadoop ?</a:t>
            </a:r>
            <a:endParaRPr lang="en-US" sz="1800" dirty="0">
              <a:solidFill>
                <a:srgbClr val="BDB50B"/>
              </a:solidFill>
            </a:endParaRPr>
          </a:p>
        </p:txBody>
      </p:sp>
      <p:sp>
        <p:nvSpPr>
          <p:cNvPr id="6" name="Text 4"/>
          <p:cNvSpPr/>
          <p:nvPr/>
        </p:nvSpPr>
        <p:spPr>
          <a:xfrm>
            <a:off x="4705276" y="2023523"/>
            <a:ext cx="4045945" cy="850553"/>
          </a:xfrm>
          <a:prstGeom prst="rect">
            <a:avLst/>
          </a:prstGeom>
          <a:noFill/>
          <a:ln/>
        </p:spPr>
        <p:txBody>
          <a:bodyPr wrap="square" lIns="0" tIns="0" rIns="0" bIns="0" rtlCol="0" anchor="t"/>
          <a:lstStyle/>
          <a:p>
            <a:pPr algn="just">
              <a:lnSpc>
                <a:spcPct val="150000"/>
              </a:lnSpc>
            </a:pPr>
            <a:r>
              <a:rPr lang="en-US" dirty="0">
                <a:solidFill>
                  <a:srgbClr val="2B4150"/>
                </a:solidFill>
                <a:latin typeface="DM Sans" pitchFamily="2" charset="0"/>
                <a:ea typeface="Source Sans Pro" pitchFamily="34" charset="-122"/>
              </a:rPr>
              <a:t>Hadoop est une plateforme open source conçue pour le stockage et le traitement distribué de grands ensembles de données sur des clusters de serveurs standards. Sa capacité à gérer des volumes massifs de données, sa tolérance aux pannes et son évolutivité en font un choix idéal pour l'analyse du Big Data.</a:t>
            </a:r>
          </a:p>
        </p:txBody>
      </p:sp>
      <p:sp>
        <p:nvSpPr>
          <p:cNvPr id="7" name="Text 0">
            <a:extLst>
              <a:ext uri="{FF2B5EF4-FFF2-40B4-BE49-F238E27FC236}">
                <a16:creationId xmlns:a16="http://schemas.microsoft.com/office/drawing/2014/main" id="{2C4761D9-EF3E-3257-7AE3-2C831A182E8F}"/>
              </a:ext>
            </a:extLst>
          </p:cNvPr>
          <p:cNvSpPr/>
          <p:nvPr/>
        </p:nvSpPr>
        <p:spPr>
          <a:xfrm>
            <a:off x="1076591" y="625120"/>
            <a:ext cx="5968263" cy="399152"/>
          </a:xfrm>
          <a:prstGeom prst="rect">
            <a:avLst/>
          </a:prstGeom>
          <a:noFill/>
          <a:ln/>
        </p:spPr>
        <p:txBody>
          <a:bodyPr wrap="square" lIns="0" tIns="0" rIns="0" bIns="0" rtlCol="0" anchor="t"/>
          <a:lstStyle/>
          <a:p>
            <a:pPr>
              <a:lnSpc>
                <a:spcPts val="2602"/>
              </a:lnSpc>
            </a:pPr>
            <a:r>
              <a:rPr lang="en-US" sz="2086" dirty="0" err="1">
                <a:solidFill>
                  <a:srgbClr val="124E73"/>
                </a:solidFill>
                <a:latin typeface="MuseoModerno Medium" pitchFamily="34" charset="0"/>
              </a:rPr>
              <a:t>Qu'est-ce</a:t>
            </a:r>
            <a:r>
              <a:rPr lang="en-US" sz="2086" dirty="0">
                <a:solidFill>
                  <a:srgbClr val="124E73"/>
                </a:solidFill>
                <a:latin typeface="MuseoModerno Medium" pitchFamily="34" charset="0"/>
              </a:rPr>
              <a:t> que le Big Data et </a:t>
            </a:r>
            <a:r>
              <a:rPr lang="en-US" sz="2086" dirty="0" err="1">
                <a:solidFill>
                  <a:srgbClr val="124E73"/>
                </a:solidFill>
                <a:latin typeface="MuseoModerno Medium" pitchFamily="34" charset="0"/>
              </a:rPr>
              <a:t>pourquoi</a:t>
            </a:r>
            <a:r>
              <a:rPr lang="en-US" sz="2086" dirty="0">
                <a:solidFill>
                  <a:srgbClr val="124E73"/>
                </a:solidFill>
                <a:latin typeface="MuseoModerno Medium" pitchFamily="34" charset="0"/>
              </a:rPr>
              <a:t> Hadoop ?</a:t>
            </a:r>
          </a:p>
        </p:txBody>
      </p:sp>
      <p:sp>
        <p:nvSpPr>
          <p:cNvPr id="2" name="Rectangle 1">
            <a:extLst>
              <a:ext uri="{FF2B5EF4-FFF2-40B4-BE49-F238E27FC236}">
                <a16:creationId xmlns:a16="http://schemas.microsoft.com/office/drawing/2014/main" id="{51ED12CD-F992-CF00-6225-C9DD5E514795}"/>
              </a:ext>
            </a:extLst>
          </p:cNvPr>
          <p:cNvSpPr/>
          <p:nvPr/>
        </p:nvSpPr>
        <p:spPr>
          <a:xfrm>
            <a:off x="8030817" y="4913906"/>
            <a:ext cx="1113183" cy="229594"/>
          </a:xfrm>
          <a:prstGeom prst="rect">
            <a:avLst/>
          </a:prstGeom>
          <a:solidFill>
            <a:srgbClr val="FFF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656"/>
          </a:p>
        </p:txBody>
      </p:sp>
      <p:sp>
        <p:nvSpPr>
          <p:cNvPr id="10" name="Google Shape;619;p47">
            <a:extLst>
              <a:ext uri="{FF2B5EF4-FFF2-40B4-BE49-F238E27FC236}">
                <a16:creationId xmlns:a16="http://schemas.microsoft.com/office/drawing/2014/main" id="{62BDEA5F-D228-BC56-6750-B083BA97938A}"/>
              </a:ext>
            </a:extLst>
          </p:cNvPr>
          <p:cNvSpPr txBox="1">
            <a:spLocks/>
          </p:cNvSpPr>
          <p:nvPr/>
        </p:nvSpPr>
        <p:spPr>
          <a:xfrm>
            <a:off x="505824" y="165391"/>
            <a:ext cx="4506575" cy="399152"/>
          </a:xfrm>
          <a:prstGeom prst="rect">
            <a:avLst/>
          </a:prstGeom>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3200" dirty="0">
                <a:latin typeface="Outfit" panose="020B0604020202020204" charset="0"/>
              </a:rPr>
              <a:t>01 Introduction</a:t>
            </a:r>
          </a:p>
        </p:txBody>
      </p:sp>
      <p:sp>
        <p:nvSpPr>
          <p:cNvPr id="11" name="ZoneTexte 10">
            <a:extLst>
              <a:ext uri="{FF2B5EF4-FFF2-40B4-BE49-F238E27FC236}">
                <a16:creationId xmlns:a16="http://schemas.microsoft.com/office/drawing/2014/main" id="{7FA8DE5F-6B10-3992-58DA-9A9B435A5AC7}"/>
              </a:ext>
            </a:extLst>
          </p:cNvPr>
          <p:cNvSpPr txBox="1"/>
          <p:nvPr/>
        </p:nvSpPr>
        <p:spPr>
          <a:xfrm>
            <a:off x="8400651" y="4589502"/>
            <a:ext cx="743349" cy="553998"/>
          </a:xfrm>
          <a:prstGeom prst="rect">
            <a:avLst/>
          </a:prstGeom>
          <a:noFill/>
        </p:spPr>
        <p:txBody>
          <a:bodyPr wrap="square" rtlCol="0">
            <a:spAutoFit/>
          </a:bodyPr>
          <a:lstStyle/>
          <a:p>
            <a:r>
              <a:rPr lang="fr-FR" sz="3000" dirty="0">
                <a:latin typeface="DM Sans" pitchFamily="2" charset="0"/>
              </a:rPr>
              <a:t>05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CF5"/>
        </a:solidFill>
        <a:effectLst/>
      </p:bgPr>
    </p:bg>
    <p:spTree>
      <p:nvGrpSpPr>
        <p:cNvPr id="1" name="Shape 618">
          <a:extLst>
            <a:ext uri="{FF2B5EF4-FFF2-40B4-BE49-F238E27FC236}">
              <a16:creationId xmlns:a16="http://schemas.microsoft.com/office/drawing/2014/main" id="{CA5DD802-AE73-4909-C4E5-AAD0489058AE}"/>
            </a:ext>
          </a:extLst>
        </p:cNvPr>
        <p:cNvGrpSpPr/>
        <p:nvPr/>
      </p:nvGrpSpPr>
      <p:grpSpPr>
        <a:xfrm>
          <a:off x="0" y="0"/>
          <a:ext cx="0" cy="0"/>
          <a:chOff x="0" y="0"/>
          <a:chExt cx="0" cy="0"/>
        </a:xfrm>
      </p:grpSpPr>
      <p:grpSp>
        <p:nvGrpSpPr>
          <p:cNvPr id="620" name="Google Shape;620;p47">
            <a:extLst>
              <a:ext uri="{FF2B5EF4-FFF2-40B4-BE49-F238E27FC236}">
                <a16:creationId xmlns:a16="http://schemas.microsoft.com/office/drawing/2014/main" id="{6ECF941C-EA41-EB5D-5C54-86C8A8C1FEC2}"/>
              </a:ext>
            </a:extLst>
          </p:cNvPr>
          <p:cNvGrpSpPr/>
          <p:nvPr/>
        </p:nvGrpSpPr>
        <p:grpSpPr>
          <a:xfrm>
            <a:off x="0" y="-494110"/>
            <a:ext cx="4219200" cy="6001200"/>
            <a:chOff x="-334371" y="-106034"/>
            <a:chExt cx="4019929" cy="5454467"/>
          </a:xfrm>
        </p:grpSpPr>
        <p:sp>
          <p:nvSpPr>
            <p:cNvPr id="621" name="Google Shape;621;p47">
              <a:extLst>
                <a:ext uri="{FF2B5EF4-FFF2-40B4-BE49-F238E27FC236}">
                  <a16:creationId xmlns:a16="http://schemas.microsoft.com/office/drawing/2014/main" id="{F5BFDF45-3024-E938-67CD-BCA0DD70692E}"/>
                </a:ext>
              </a:extLst>
            </p:cNvPr>
            <p:cNvSpPr/>
            <p:nvPr/>
          </p:nvSpPr>
          <p:spPr>
            <a:xfrm>
              <a:off x="2084909" y="6430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2" name="Google Shape;622;p47">
              <a:extLst>
                <a:ext uri="{FF2B5EF4-FFF2-40B4-BE49-F238E27FC236}">
                  <a16:creationId xmlns:a16="http://schemas.microsoft.com/office/drawing/2014/main" id="{21EECBBB-3CDB-1E70-22F9-2F5F3AC1F4D6}"/>
                </a:ext>
              </a:extLst>
            </p:cNvPr>
            <p:cNvSpPr/>
            <p:nvPr/>
          </p:nvSpPr>
          <p:spPr>
            <a:xfrm>
              <a:off x="1401408" y="27017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3" name="Google Shape;623;p47">
              <a:extLst>
                <a:ext uri="{FF2B5EF4-FFF2-40B4-BE49-F238E27FC236}">
                  <a16:creationId xmlns:a16="http://schemas.microsoft.com/office/drawing/2014/main" id="{35E3B8F4-5CF1-43CA-60FB-4EBE5CB2614C}"/>
                </a:ext>
              </a:extLst>
            </p:cNvPr>
            <p:cNvSpPr/>
            <p:nvPr/>
          </p:nvSpPr>
          <p:spPr>
            <a:xfrm>
              <a:off x="1061727" y="4905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tx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4" name="Google Shape;624;p47">
              <a:extLst>
                <a:ext uri="{FF2B5EF4-FFF2-40B4-BE49-F238E27FC236}">
                  <a16:creationId xmlns:a16="http://schemas.microsoft.com/office/drawing/2014/main" id="{FDF825AE-4105-63D0-EF18-EFB133A0BFCB}"/>
                </a:ext>
              </a:extLst>
            </p:cNvPr>
            <p:cNvSpPr/>
            <p:nvPr/>
          </p:nvSpPr>
          <p:spPr>
            <a:xfrm>
              <a:off x="644984" y="-10603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FFEDC5">
                <a:alpha val="41140"/>
              </a:srgb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5" name="Google Shape;625;p47">
              <a:extLst>
                <a:ext uri="{FF2B5EF4-FFF2-40B4-BE49-F238E27FC236}">
                  <a16:creationId xmlns:a16="http://schemas.microsoft.com/office/drawing/2014/main" id="{FE598E3C-937A-A03F-55AB-F782C9503198}"/>
                </a:ext>
              </a:extLst>
            </p:cNvPr>
            <p:cNvSpPr/>
            <p:nvPr/>
          </p:nvSpPr>
          <p:spPr>
            <a:xfrm>
              <a:off x="822495" y="15961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BDB50B"/>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dirty="0"/>
            </a:p>
          </p:txBody>
        </p:sp>
        <p:sp>
          <p:nvSpPr>
            <p:cNvPr id="626" name="Google Shape;626;p47">
              <a:extLst>
                <a:ext uri="{FF2B5EF4-FFF2-40B4-BE49-F238E27FC236}">
                  <a16:creationId xmlns:a16="http://schemas.microsoft.com/office/drawing/2014/main" id="{074D544D-56F5-BB8C-C183-FD613D41035D}"/>
                </a:ext>
              </a:extLst>
            </p:cNvPr>
            <p:cNvSpPr/>
            <p:nvPr/>
          </p:nvSpPr>
          <p:spPr>
            <a:xfrm>
              <a:off x="1401408" y="199529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FFEDC5">
                <a:alpha val="41140"/>
              </a:srgb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7" name="Google Shape;627;p47">
              <a:extLst>
                <a:ext uri="{FF2B5EF4-FFF2-40B4-BE49-F238E27FC236}">
                  <a16:creationId xmlns:a16="http://schemas.microsoft.com/office/drawing/2014/main" id="{D12FB76F-6140-2512-3CDC-B8B59B8734DA}"/>
                </a:ext>
              </a:extLst>
            </p:cNvPr>
            <p:cNvSpPr/>
            <p:nvPr/>
          </p:nvSpPr>
          <p:spPr>
            <a:xfrm>
              <a:off x="2008129" y="171313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4">
                <a:lumMod val="75000"/>
                <a:alpha val="3418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8" name="Google Shape;628;p47">
              <a:extLst>
                <a:ext uri="{FF2B5EF4-FFF2-40B4-BE49-F238E27FC236}">
                  <a16:creationId xmlns:a16="http://schemas.microsoft.com/office/drawing/2014/main" id="{C19B1571-0DE3-9762-AF1A-2583DDA6EF2A}"/>
                </a:ext>
              </a:extLst>
            </p:cNvPr>
            <p:cNvSpPr/>
            <p:nvPr/>
          </p:nvSpPr>
          <p:spPr>
            <a:xfrm rot="10800000" flipH="1">
              <a:off x="-72150" y="24780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9" name="Google Shape;629;p47">
              <a:extLst>
                <a:ext uri="{FF2B5EF4-FFF2-40B4-BE49-F238E27FC236}">
                  <a16:creationId xmlns:a16="http://schemas.microsoft.com/office/drawing/2014/main" id="{37338EC4-565D-6D08-920E-D00C66E62AFA}"/>
                </a:ext>
              </a:extLst>
            </p:cNvPr>
            <p:cNvSpPr/>
            <p:nvPr/>
          </p:nvSpPr>
          <p:spPr>
            <a:xfrm rot="10800000" flipH="1">
              <a:off x="876630" y="37414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tx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dirty="0"/>
            </a:p>
          </p:txBody>
        </p:sp>
        <p:sp>
          <p:nvSpPr>
            <p:cNvPr id="630" name="Google Shape;630;p47">
              <a:extLst>
                <a:ext uri="{FF2B5EF4-FFF2-40B4-BE49-F238E27FC236}">
                  <a16:creationId xmlns:a16="http://schemas.microsoft.com/office/drawing/2014/main" id="{7894211F-05B8-7F74-3ABE-98D0076AF236}"/>
                </a:ext>
              </a:extLst>
            </p:cNvPr>
            <p:cNvSpPr/>
            <p:nvPr/>
          </p:nvSpPr>
          <p:spPr>
            <a:xfrm rot="10800000" flipH="1">
              <a:off x="324034" y="41605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2">
                <a:lumMod val="75000"/>
                <a:alpha val="2500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1" name="Google Shape;631;p47">
              <a:extLst>
                <a:ext uri="{FF2B5EF4-FFF2-40B4-BE49-F238E27FC236}">
                  <a16:creationId xmlns:a16="http://schemas.microsoft.com/office/drawing/2014/main" id="{A6D2EE86-7B88-FE14-E7A8-CE19662907A4}"/>
                </a:ext>
              </a:extLst>
            </p:cNvPr>
            <p:cNvSpPr/>
            <p:nvPr/>
          </p:nvSpPr>
          <p:spPr>
            <a:xfrm>
              <a:off x="2455608" y="27831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BDB50B"/>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2" name="Google Shape;632;p47">
              <a:extLst>
                <a:ext uri="{FF2B5EF4-FFF2-40B4-BE49-F238E27FC236}">
                  <a16:creationId xmlns:a16="http://schemas.microsoft.com/office/drawing/2014/main" id="{E1FE2004-7A53-F79B-AB5C-D8BDB4B97AE9}"/>
                </a:ext>
              </a:extLst>
            </p:cNvPr>
            <p:cNvSpPr/>
            <p:nvPr/>
          </p:nvSpPr>
          <p:spPr>
            <a:xfrm>
              <a:off x="2846848" y="326636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FFEDC5">
                <a:alpha val="41140"/>
              </a:srgb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3" name="Google Shape;633;p47">
              <a:extLst>
                <a:ext uri="{FF2B5EF4-FFF2-40B4-BE49-F238E27FC236}">
                  <a16:creationId xmlns:a16="http://schemas.microsoft.com/office/drawing/2014/main" id="{C6E46728-B84E-CBA2-3A7E-70D484E810F5}"/>
                </a:ext>
              </a:extLst>
            </p:cNvPr>
            <p:cNvSpPr/>
            <p:nvPr/>
          </p:nvSpPr>
          <p:spPr>
            <a:xfrm rot="10800000" flipH="1">
              <a:off x="1900437" y="38532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4" name="Google Shape;634;p47">
              <a:extLst>
                <a:ext uri="{FF2B5EF4-FFF2-40B4-BE49-F238E27FC236}">
                  <a16:creationId xmlns:a16="http://schemas.microsoft.com/office/drawing/2014/main" id="{6C93B6C7-C8FB-BC0E-CE5F-0426DA61D533}"/>
                </a:ext>
              </a:extLst>
            </p:cNvPr>
            <p:cNvSpPr/>
            <p:nvPr/>
          </p:nvSpPr>
          <p:spPr>
            <a:xfrm rot="10800000" flipH="1">
              <a:off x="2417668" y="43803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4">
                <a:lumMod val="75000"/>
                <a:alpha val="3418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5" name="Google Shape;635;p47">
              <a:extLst>
                <a:ext uri="{FF2B5EF4-FFF2-40B4-BE49-F238E27FC236}">
                  <a16:creationId xmlns:a16="http://schemas.microsoft.com/office/drawing/2014/main" id="{80322E71-8B78-F7DC-0A8F-BDAE180BDEF2}"/>
                </a:ext>
              </a:extLst>
            </p:cNvPr>
            <p:cNvSpPr/>
            <p:nvPr/>
          </p:nvSpPr>
          <p:spPr>
            <a:xfrm>
              <a:off x="347208" y="29254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2">
                <a:lumMod val="75000"/>
                <a:alpha val="2500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6" name="Google Shape;636;p47">
              <a:extLst>
                <a:ext uri="{FF2B5EF4-FFF2-40B4-BE49-F238E27FC236}">
                  <a16:creationId xmlns:a16="http://schemas.microsoft.com/office/drawing/2014/main" id="{2E94BC0A-EE96-EFC1-E1DC-3775E358564C}"/>
                </a:ext>
              </a:extLst>
            </p:cNvPr>
            <p:cNvSpPr/>
            <p:nvPr/>
          </p:nvSpPr>
          <p:spPr>
            <a:xfrm>
              <a:off x="2523872" y="2239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FFEDC5">
                <a:alpha val="41140"/>
              </a:srgb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7" name="Google Shape;637;p47">
              <a:extLst>
                <a:ext uri="{FF2B5EF4-FFF2-40B4-BE49-F238E27FC236}">
                  <a16:creationId xmlns:a16="http://schemas.microsoft.com/office/drawing/2014/main" id="{EBF52213-AF0E-7159-AF00-69A6617FD176}"/>
                </a:ext>
              </a:extLst>
            </p:cNvPr>
            <p:cNvSpPr/>
            <p:nvPr/>
          </p:nvSpPr>
          <p:spPr>
            <a:xfrm>
              <a:off x="-311973" y="13865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8" name="Google Shape;638;p47">
              <a:extLst>
                <a:ext uri="{FF2B5EF4-FFF2-40B4-BE49-F238E27FC236}">
                  <a16:creationId xmlns:a16="http://schemas.microsoft.com/office/drawing/2014/main" id="{D4F0FC24-5CFB-58C9-BF3E-F6E9A8853679}"/>
                </a:ext>
              </a:extLst>
            </p:cNvPr>
            <p:cNvSpPr/>
            <p:nvPr/>
          </p:nvSpPr>
          <p:spPr>
            <a:xfrm>
              <a:off x="96929" y="8031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4">
                <a:lumMod val="75000"/>
                <a:alpha val="3418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2" name="Google Shape;621;p47">
              <a:extLst>
                <a:ext uri="{FF2B5EF4-FFF2-40B4-BE49-F238E27FC236}">
                  <a16:creationId xmlns:a16="http://schemas.microsoft.com/office/drawing/2014/main" id="{2F03FDA3-41D5-B158-97CF-6D3D29AB774E}"/>
                </a:ext>
              </a:extLst>
            </p:cNvPr>
            <p:cNvSpPr/>
            <p:nvPr/>
          </p:nvSpPr>
          <p:spPr>
            <a:xfrm>
              <a:off x="2062511" y="6430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 name="Google Shape;622;p47">
              <a:extLst>
                <a:ext uri="{FF2B5EF4-FFF2-40B4-BE49-F238E27FC236}">
                  <a16:creationId xmlns:a16="http://schemas.microsoft.com/office/drawing/2014/main" id="{01726F65-B41B-C6D1-C070-4C58C34B42C0}"/>
                </a:ext>
              </a:extLst>
            </p:cNvPr>
            <p:cNvSpPr/>
            <p:nvPr/>
          </p:nvSpPr>
          <p:spPr>
            <a:xfrm>
              <a:off x="1379010" y="27017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 name="Google Shape;628;p47">
              <a:extLst>
                <a:ext uri="{FF2B5EF4-FFF2-40B4-BE49-F238E27FC236}">
                  <a16:creationId xmlns:a16="http://schemas.microsoft.com/office/drawing/2014/main" id="{4BC45106-E9DE-E94F-292F-5EAA4412E0A6}"/>
                </a:ext>
              </a:extLst>
            </p:cNvPr>
            <p:cNvSpPr/>
            <p:nvPr/>
          </p:nvSpPr>
          <p:spPr>
            <a:xfrm rot="10800000" flipH="1">
              <a:off x="-94548" y="24780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5" name="Google Shape;633;p47">
              <a:extLst>
                <a:ext uri="{FF2B5EF4-FFF2-40B4-BE49-F238E27FC236}">
                  <a16:creationId xmlns:a16="http://schemas.microsoft.com/office/drawing/2014/main" id="{D9B1722E-A4B7-C05A-7D7F-E78F05E57B06}"/>
                </a:ext>
              </a:extLst>
            </p:cNvPr>
            <p:cNvSpPr/>
            <p:nvPr/>
          </p:nvSpPr>
          <p:spPr>
            <a:xfrm rot="10800000" flipH="1">
              <a:off x="1878039" y="38532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 name="Google Shape;637;p47">
              <a:extLst>
                <a:ext uri="{FF2B5EF4-FFF2-40B4-BE49-F238E27FC236}">
                  <a16:creationId xmlns:a16="http://schemas.microsoft.com/office/drawing/2014/main" id="{DB63EC2F-BF53-5D48-31CA-A6DE119A2D8E}"/>
                </a:ext>
              </a:extLst>
            </p:cNvPr>
            <p:cNvSpPr/>
            <p:nvPr/>
          </p:nvSpPr>
          <p:spPr>
            <a:xfrm>
              <a:off x="-334371" y="13865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grpSp>
      <p:cxnSp>
        <p:nvCxnSpPr>
          <p:cNvPr id="639" name="Google Shape;639;p47">
            <a:extLst>
              <a:ext uri="{FF2B5EF4-FFF2-40B4-BE49-F238E27FC236}">
                <a16:creationId xmlns:a16="http://schemas.microsoft.com/office/drawing/2014/main" id="{2A6AB9A5-E842-33A3-CE33-E3E45CAC21C5}"/>
              </a:ext>
            </a:extLst>
          </p:cNvPr>
          <p:cNvCxnSpPr/>
          <p:nvPr/>
        </p:nvCxnSpPr>
        <p:spPr>
          <a:xfrm>
            <a:off x="4438613" y="1814729"/>
            <a:ext cx="280125" cy="0"/>
          </a:xfrm>
          <a:prstGeom prst="straightConnector1">
            <a:avLst/>
          </a:prstGeom>
          <a:noFill/>
          <a:ln w="19050" cap="flat" cmpd="sng">
            <a:solidFill>
              <a:schemeClr val="dk1"/>
            </a:solidFill>
            <a:prstDash val="solid"/>
            <a:round/>
            <a:headEnd type="none" w="med" len="med"/>
            <a:tailEnd type="none" w="med" len="med"/>
          </a:ln>
        </p:spPr>
      </p:cxnSp>
      <p:sp>
        <p:nvSpPr>
          <p:cNvPr id="10" name="Google Shape;619;p47">
            <a:extLst>
              <a:ext uri="{FF2B5EF4-FFF2-40B4-BE49-F238E27FC236}">
                <a16:creationId xmlns:a16="http://schemas.microsoft.com/office/drawing/2014/main" id="{C42733FB-5042-1067-8162-E679FFBAFF42}"/>
              </a:ext>
            </a:extLst>
          </p:cNvPr>
          <p:cNvSpPr txBox="1">
            <a:spLocks noGrp="1"/>
          </p:cNvSpPr>
          <p:nvPr>
            <p:ph type="title"/>
          </p:nvPr>
        </p:nvSpPr>
        <p:spPr>
          <a:xfrm>
            <a:off x="4362206" y="1890824"/>
            <a:ext cx="4506575" cy="2450588"/>
          </a:xfrm>
          <a:prstGeom prst="rect">
            <a:avLst/>
          </a:prstGeom>
        </p:spPr>
        <p:txBody>
          <a:bodyPr spcFirstLastPara="1" wrap="square" lIns="68569" tIns="68569" rIns="68569" bIns="68569" anchor="ctr" anchorCtr="0">
            <a:noAutofit/>
          </a:bodyPr>
          <a:lstStyle/>
          <a:p>
            <a:r>
              <a:rPr lang="en" dirty="0">
                <a:latin typeface="Outfit" panose="020B0604020202020204" charset="0"/>
              </a:rPr>
              <a:t>02 Ecosystème Hadoop</a:t>
            </a:r>
            <a:endParaRPr dirty="0">
              <a:latin typeface="Outfit" panose="020B0604020202020204" charset="0"/>
            </a:endParaRPr>
          </a:p>
        </p:txBody>
      </p:sp>
    </p:spTree>
    <p:extLst>
      <p:ext uri="{BB962C8B-B14F-4D97-AF65-F5344CB8AC3E}">
        <p14:creationId xmlns:p14="http://schemas.microsoft.com/office/powerpoint/2010/main" val="3641801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239384-4FD9-D81A-39AA-4069C0E13146}"/>
            </a:ext>
          </a:extLst>
        </p:cNvPr>
        <p:cNvGrpSpPr/>
        <p:nvPr/>
      </p:nvGrpSpPr>
      <p:grpSpPr>
        <a:xfrm>
          <a:off x="0" y="0"/>
          <a:ext cx="0" cy="0"/>
          <a:chOff x="0" y="0"/>
          <a:chExt cx="0" cy="0"/>
        </a:xfrm>
      </p:grpSpPr>
      <p:pic>
        <p:nvPicPr>
          <p:cNvPr id="5" name="Image 2" descr="preencoded.png">
            <a:extLst>
              <a:ext uri="{FF2B5EF4-FFF2-40B4-BE49-F238E27FC236}">
                <a16:creationId xmlns:a16="http://schemas.microsoft.com/office/drawing/2014/main" id="{5EDDDC2F-C234-52BD-CA61-C6EED2843A47}"/>
              </a:ext>
            </a:extLst>
          </p:cNvPr>
          <p:cNvPicPr>
            <a:picLocks noChangeAspect="1"/>
          </p:cNvPicPr>
          <p:nvPr/>
        </p:nvPicPr>
        <p:blipFill>
          <a:blip r:embed="rId3"/>
          <a:stretch>
            <a:fillRect/>
          </a:stretch>
        </p:blipFill>
        <p:spPr>
          <a:xfrm>
            <a:off x="505824" y="1100193"/>
            <a:ext cx="523950" cy="939013"/>
          </a:xfrm>
          <a:prstGeom prst="rect">
            <a:avLst/>
          </a:prstGeom>
        </p:spPr>
      </p:pic>
      <p:sp>
        <p:nvSpPr>
          <p:cNvPr id="6" name="Text 1">
            <a:extLst>
              <a:ext uri="{FF2B5EF4-FFF2-40B4-BE49-F238E27FC236}">
                <a16:creationId xmlns:a16="http://schemas.microsoft.com/office/drawing/2014/main" id="{7D60C996-0E42-1615-AC08-93C21215F610}"/>
              </a:ext>
            </a:extLst>
          </p:cNvPr>
          <p:cNvSpPr/>
          <p:nvPr/>
        </p:nvSpPr>
        <p:spPr>
          <a:xfrm>
            <a:off x="1245148" y="1184325"/>
            <a:ext cx="1309929" cy="163692"/>
          </a:xfrm>
          <a:prstGeom prst="rect">
            <a:avLst/>
          </a:prstGeom>
          <a:noFill/>
          <a:ln/>
        </p:spPr>
        <p:txBody>
          <a:bodyPr wrap="none" lIns="0" tIns="0" rIns="0" bIns="0" rtlCol="0" anchor="t"/>
          <a:lstStyle/>
          <a:p>
            <a:pPr>
              <a:lnSpc>
                <a:spcPts val="1289"/>
              </a:lnSpc>
            </a:pPr>
            <a:r>
              <a:rPr lang="en-US" sz="1700" dirty="0">
                <a:solidFill>
                  <a:srgbClr val="BDB50B"/>
                </a:solidFill>
                <a:latin typeface="DM Sans" pitchFamily="2" charset="0"/>
                <a:ea typeface="MuseoModerno Medium" pitchFamily="34" charset="-122"/>
                <a:cs typeface="MuseoModerno Medium" pitchFamily="34" charset="-120"/>
              </a:rPr>
              <a:t>HDFS</a:t>
            </a:r>
            <a:endParaRPr lang="en-US" sz="1700" dirty="0">
              <a:solidFill>
                <a:srgbClr val="BDB50B"/>
              </a:solidFill>
              <a:latin typeface="DM Sans" pitchFamily="2" charset="0"/>
            </a:endParaRPr>
          </a:p>
        </p:txBody>
      </p:sp>
      <p:sp>
        <p:nvSpPr>
          <p:cNvPr id="7" name="Text 2">
            <a:extLst>
              <a:ext uri="{FF2B5EF4-FFF2-40B4-BE49-F238E27FC236}">
                <a16:creationId xmlns:a16="http://schemas.microsoft.com/office/drawing/2014/main" id="{19B784CC-BD18-76D5-3651-ECAA19D0015D}"/>
              </a:ext>
            </a:extLst>
          </p:cNvPr>
          <p:cNvSpPr/>
          <p:nvPr/>
        </p:nvSpPr>
        <p:spPr>
          <a:xfrm>
            <a:off x="1245147" y="1410860"/>
            <a:ext cx="4506575" cy="502965"/>
          </a:xfrm>
          <a:prstGeom prst="rect">
            <a:avLst/>
          </a:prstGeom>
          <a:noFill/>
          <a:ln/>
        </p:spPr>
        <p:txBody>
          <a:bodyPr wrap="square" lIns="0" tIns="0" rIns="0" bIns="0" rtlCol="0" anchor="t"/>
          <a:lstStyle/>
          <a:p>
            <a:pPr algn="just">
              <a:lnSpc>
                <a:spcPts val="1313"/>
              </a:lnSpc>
            </a:pPr>
            <a:r>
              <a:rPr lang="en-US" sz="1200" dirty="0">
                <a:solidFill>
                  <a:srgbClr val="2B4150"/>
                </a:solidFill>
                <a:latin typeface="DM Sans" pitchFamily="2" charset="0"/>
                <a:ea typeface="Source Sans Pro" pitchFamily="34" charset="-122"/>
                <a:cs typeface="Source Sans Pro" pitchFamily="34" charset="-120"/>
              </a:rPr>
              <a:t>Le Hadoop Distributed File System est le système de fichiers distribué de Hadoop, conçu pour stocker de grandes quantités de données de manière </a:t>
            </a:r>
            <a:r>
              <a:rPr lang="en-US" sz="1200" dirty="0" err="1">
                <a:solidFill>
                  <a:srgbClr val="2B4150"/>
                </a:solidFill>
                <a:latin typeface="DM Sans" pitchFamily="2" charset="0"/>
                <a:ea typeface="Source Sans Pro" pitchFamily="34" charset="-122"/>
                <a:cs typeface="Source Sans Pro" pitchFamily="34" charset="-120"/>
              </a:rPr>
              <a:t>fiable</a:t>
            </a:r>
            <a:r>
              <a:rPr lang="en-US" sz="1200" dirty="0">
                <a:solidFill>
                  <a:srgbClr val="2B4150"/>
                </a:solidFill>
                <a:latin typeface="DM Sans" pitchFamily="2" charset="0"/>
                <a:ea typeface="Source Sans Pro" pitchFamily="34" charset="-122"/>
                <a:cs typeface="Source Sans Pro" pitchFamily="34" charset="-120"/>
              </a:rPr>
              <a:t> et accessible à travers un cluster de machines.</a:t>
            </a:r>
            <a:endParaRPr lang="en-US" sz="1200" dirty="0">
              <a:latin typeface="DM Sans" pitchFamily="2" charset="0"/>
            </a:endParaRPr>
          </a:p>
        </p:txBody>
      </p:sp>
      <p:pic>
        <p:nvPicPr>
          <p:cNvPr id="8" name="Image 3" descr="preencoded.png">
            <a:extLst>
              <a:ext uri="{FF2B5EF4-FFF2-40B4-BE49-F238E27FC236}">
                <a16:creationId xmlns:a16="http://schemas.microsoft.com/office/drawing/2014/main" id="{E901501C-E8E1-14E4-9096-3F9E0CA3EFA3}"/>
              </a:ext>
            </a:extLst>
          </p:cNvPr>
          <p:cNvPicPr>
            <a:picLocks noChangeAspect="1"/>
          </p:cNvPicPr>
          <p:nvPr/>
        </p:nvPicPr>
        <p:blipFill>
          <a:blip r:embed="rId4"/>
          <a:stretch>
            <a:fillRect/>
          </a:stretch>
        </p:blipFill>
        <p:spPr>
          <a:xfrm>
            <a:off x="505824" y="2039206"/>
            <a:ext cx="523950" cy="939013"/>
          </a:xfrm>
          <a:prstGeom prst="rect">
            <a:avLst/>
          </a:prstGeom>
        </p:spPr>
      </p:pic>
      <p:sp>
        <p:nvSpPr>
          <p:cNvPr id="9" name="Text 3">
            <a:extLst>
              <a:ext uri="{FF2B5EF4-FFF2-40B4-BE49-F238E27FC236}">
                <a16:creationId xmlns:a16="http://schemas.microsoft.com/office/drawing/2014/main" id="{9CFDD7FC-DD0E-D275-1FA2-9518B95D589D}"/>
              </a:ext>
            </a:extLst>
          </p:cNvPr>
          <p:cNvSpPr/>
          <p:nvPr/>
        </p:nvSpPr>
        <p:spPr>
          <a:xfrm>
            <a:off x="1245148" y="2123337"/>
            <a:ext cx="1309929" cy="163692"/>
          </a:xfrm>
          <a:prstGeom prst="rect">
            <a:avLst/>
          </a:prstGeom>
          <a:noFill/>
          <a:ln/>
        </p:spPr>
        <p:txBody>
          <a:bodyPr wrap="none" lIns="0" tIns="0" rIns="0" bIns="0" rtlCol="0" anchor="t"/>
          <a:lstStyle/>
          <a:p>
            <a:pPr>
              <a:lnSpc>
                <a:spcPts val="1289"/>
              </a:lnSpc>
            </a:pPr>
            <a:r>
              <a:rPr lang="en-US" sz="1700" dirty="0">
                <a:solidFill>
                  <a:srgbClr val="BDB50B"/>
                </a:solidFill>
                <a:latin typeface="DM Sans" pitchFamily="2" charset="0"/>
                <a:ea typeface="MuseoModerno Medium" pitchFamily="34" charset="-122"/>
                <a:cs typeface="MuseoModerno Medium" pitchFamily="34" charset="-120"/>
              </a:rPr>
              <a:t>MapReduce</a:t>
            </a:r>
            <a:endParaRPr lang="en-US" sz="1700" dirty="0">
              <a:solidFill>
                <a:srgbClr val="BDB50B"/>
              </a:solidFill>
              <a:latin typeface="DM Sans" pitchFamily="2" charset="0"/>
            </a:endParaRPr>
          </a:p>
        </p:txBody>
      </p:sp>
      <p:sp>
        <p:nvSpPr>
          <p:cNvPr id="10" name="Text 4">
            <a:extLst>
              <a:ext uri="{FF2B5EF4-FFF2-40B4-BE49-F238E27FC236}">
                <a16:creationId xmlns:a16="http://schemas.microsoft.com/office/drawing/2014/main" id="{478A89CA-4077-4819-E89F-BA152CB2E494}"/>
              </a:ext>
            </a:extLst>
          </p:cNvPr>
          <p:cNvSpPr/>
          <p:nvPr/>
        </p:nvSpPr>
        <p:spPr>
          <a:xfrm>
            <a:off x="1245148" y="2349872"/>
            <a:ext cx="4506574" cy="502965"/>
          </a:xfrm>
          <a:prstGeom prst="rect">
            <a:avLst/>
          </a:prstGeom>
          <a:noFill/>
          <a:ln/>
        </p:spPr>
        <p:txBody>
          <a:bodyPr wrap="square" lIns="0" tIns="0" rIns="0" bIns="0" rtlCol="0" anchor="t"/>
          <a:lstStyle/>
          <a:p>
            <a:pPr algn="just">
              <a:lnSpc>
                <a:spcPts val="1313"/>
              </a:lnSpc>
            </a:pPr>
            <a:r>
              <a:rPr lang="en-US" sz="1200" dirty="0">
                <a:solidFill>
                  <a:srgbClr val="2B4150"/>
                </a:solidFill>
                <a:latin typeface="DM Sans" pitchFamily="2" charset="0"/>
                <a:ea typeface="Source Sans Pro" pitchFamily="34" charset="-122"/>
                <a:cs typeface="Source Sans Pro" pitchFamily="34" charset="-120"/>
              </a:rPr>
              <a:t>Le modèle de programmation MapReduce permet de traiter les données en parallèle, en divisant les tâches en phases de "Map" (transformation) et de "Reduce" (agrégation).</a:t>
            </a:r>
            <a:endParaRPr lang="en-US" sz="1200" dirty="0">
              <a:latin typeface="DM Sans" pitchFamily="2" charset="0"/>
            </a:endParaRPr>
          </a:p>
        </p:txBody>
      </p:sp>
      <p:pic>
        <p:nvPicPr>
          <p:cNvPr id="11" name="Image 4" descr="preencoded.png">
            <a:extLst>
              <a:ext uri="{FF2B5EF4-FFF2-40B4-BE49-F238E27FC236}">
                <a16:creationId xmlns:a16="http://schemas.microsoft.com/office/drawing/2014/main" id="{AB5999F0-19B4-88FB-EE75-75DC0DEE2C27}"/>
              </a:ext>
            </a:extLst>
          </p:cNvPr>
          <p:cNvPicPr>
            <a:picLocks noChangeAspect="1"/>
          </p:cNvPicPr>
          <p:nvPr/>
        </p:nvPicPr>
        <p:blipFill>
          <a:blip r:embed="rId5"/>
          <a:stretch>
            <a:fillRect/>
          </a:stretch>
        </p:blipFill>
        <p:spPr>
          <a:xfrm>
            <a:off x="505824" y="2978218"/>
            <a:ext cx="523950" cy="939013"/>
          </a:xfrm>
          <a:prstGeom prst="rect">
            <a:avLst/>
          </a:prstGeom>
        </p:spPr>
      </p:pic>
      <p:sp>
        <p:nvSpPr>
          <p:cNvPr id="12" name="Text 5">
            <a:extLst>
              <a:ext uri="{FF2B5EF4-FFF2-40B4-BE49-F238E27FC236}">
                <a16:creationId xmlns:a16="http://schemas.microsoft.com/office/drawing/2014/main" id="{A9061000-25D6-D596-9DAD-E6982360B070}"/>
              </a:ext>
            </a:extLst>
          </p:cNvPr>
          <p:cNvSpPr/>
          <p:nvPr/>
        </p:nvSpPr>
        <p:spPr>
          <a:xfrm>
            <a:off x="1245148" y="3062350"/>
            <a:ext cx="1309929" cy="163692"/>
          </a:xfrm>
          <a:prstGeom prst="rect">
            <a:avLst/>
          </a:prstGeom>
          <a:noFill/>
          <a:ln/>
        </p:spPr>
        <p:txBody>
          <a:bodyPr wrap="none" lIns="0" tIns="0" rIns="0" bIns="0" rtlCol="0" anchor="t"/>
          <a:lstStyle/>
          <a:p>
            <a:pPr>
              <a:lnSpc>
                <a:spcPts val="1289"/>
              </a:lnSpc>
            </a:pPr>
            <a:r>
              <a:rPr lang="en-US" sz="1700" dirty="0">
                <a:solidFill>
                  <a:srgbClr val="BDB50B"/>
                </a:solidFill>
                <a:latin typeface="DM Sans" pitchFamily="2" charset="0"/>
                <a:ea typeface="MuseoModerno Medium" pitchFamily="34" charset="-122"/>
                <a:cs typeface="MuseoModerno Medium" pitchFamily="34" charset="-120"/>
              </a:rPr>
              <a:t>YARN</a:t>
            </a:r>
            <a:endParaRPr lang="en-US" sz="1700" dirty="0">
              <a:solidFill>
                <a:srgbClr val="BDB50B"/>
              </a:solidFill>
              <a:latin typeface="DM Sans" pitchFamily="2" charset="0"/>
            </a:endParaRPr>
          </a:p>
        </p:txBody>
      </p:sp>
      <p:sp>
        <p:nvSpPr>
          <p:cNvPr id="13" name="Text 6">
            <a:extLst>
              <a:ext uri="{FF2B5EF4-FFF2-40B4-BE49-F238E27FC236}">
                <a16:creationId xmlns:a16="http://schemas.microsoft.com/office/drawing/2014/main" id="{7E830ECE-9440-A04E-7C6E-282BF0396579}"/>
              </a:ext>
            </a:extLst>
          </p:cNvPr>
          <p:cNvSpPr/>
          <p:nvPr/>
        </p:nvSpPr>
        <p:spPr>
          <a:xfrm>
            <a:off x="1245148" y="3288885"/>
            <a:ext cx="4506574" cy="502965"/>
          </a:xfrm>
          <a:prstGeom prst="rect">
            <a:avLst/>
          </a:prstGeom>
          <a:noFill/>
          <a:ln/>
        </p:spPr>
        <p:txBody>
          <a:bodyPr wrap="square" lIns="0" tIns="0" rIns="0" bIns="0" rtlCol="0" anchor="t"/>
          <a:lstStyle/>
          <a:p>
            <a:pPr algn="just">
              <a:lnSpc>
                <a:spcPts val="1313"/>
              </a:lnSpc>
            </a:pPr>
            <a:r>
              <a:rPr lang="fr-FR" sz="1200" dirty="0" err="1">
                <a:solidFill>
                  <a:srgbClr val="2B4150"/>
                </a:solidFill>
                <a:latin typeface="DM Sans" pitchFamily="2" charset="0"/>
                <a:ea typeface="Source Sans Pro" pitchFamily="34" charset="-122"/>
                <a:cs typeface="Source Sans Pro" pitchFamily="34" charset="-120"/>
              </a:rPr>
              <a:t>Yet</a:t>
            </a:r>
            <a:r>
              <a:rPr lang="fr-FR" sz="1200" dirty="0">
                <a:solidFill>
                  <a:srgbClr val="2B4150"/>
                </a:solidFill>
                <a:latin typeface="DM Sans" pitchFamily="2" charset="0"/>
                <a:ea typeface="Source Sans Pro" pitchFamily="34" charset="-122"/>
                <a:cs typeface="Source Sans Pro" pitchFamily="34" charset="-120"/>
              </a:rPr>
              <a:t> </a:t>
            </a:r>
            <a:r>
              <a:rPr lang="fr-FR" sz="1200" dirty="0" err="1">
                <a:solidFill>
                  <a:srgbClr val="2B4150"/>
                </a:solidFill>
                <a:latin typeface="DM Sans" pitchFamily="2" charset="0"/>
                <a:ea typeface="Source Sans Pro" pitchFamily="34" charset="-122"/>
                <a:cs typeface="Source Sans Pro" pitchFamily="34" charset="-120"/>
              </a:rPr>
              <a:t>Another</a:t>
            </a:r>
            <a:r>
              <a:rPr lang="fr-FR" sz="1200" dirty="0">
                <a:solidFill>
                  <a:srgbClr val="2B4150"/>
                </a:solidFill>
                <a:latin typeface="DM Sans" pitchFamily="2" charset="0"/>
                <a:ea typeface="Source Sans Pro" pitchFamily="34" charset="-122"/>
                <a:cs typeface="Source Sans Pro" pitchFamily="34" charset="-120"/>
              </a:rPr>
              <a:t> Resource </a:t>
            </a:r>
            <a:r>
              <a:rPr lang="fr-FR" sz="1200" dirty="0" err="1">
                <a:solidFill>
                  <a:srgbClr val="2B4150"/>
                </a:solidFill>
                <a:latin typeface="DM Sans" pitchFamily="2" charset="0"/>
                <a:ea typeface="Source Sans Pro" pitchFamily="34" charset="-122"/>
                <a:cs typeface="Source Sans Pro" pitchFamily="34" charset="-120"/>
              </a:rPr>
              <a:t>Negotiator</a:t>
            </a:r>
            <a:r>
              <a:rPr lang="fr-FR" sz="1200" dirty="0">
                <a:solidFill>
                  <a:srgbClr val="2B4150"/>
                </a:solidFill>
                <a:latin typeface="DM Sans" pitchFamily="2" charset="0"/>
                <a:ea typeface="Source Sans Pro" pitchFamily="34" charset="-122"/>
                <a:cs typeface="Source Sans Pro" pitchFamily="34" charset="-120"/>
              </a:rPr>
              <a:t> est le gestionnaire de ressources de Hadoop, responsable de l'allocation des ressources du cluster aux différentes applications et tâches en cours d'exécution.</a:t>
            </a:r>
            <a:endParaRPr lang="fr-FR" sz="1200" dirty="0">
              <a:latin typeface="DM Sans" pitchFamily="2" charset="0"/>
            </a:endParaRPr>
          </a:p>
        </p:txBody>
      </p:sp>
      <p:pic>
        <p:nvPicPr>
          <p:cNvPr id="14" name="Image 5" descr="preencoded.png">
            <a:extLst>
              <a:ext uri="{FF2B5EF4-FFF2-40B4-BE49-F238E27FC236}">
                <a16:creationId xmlns:a16="http://schemas.microsoft.com/office/drawing/2014/main" id="{CAF99B17-899F-8976-DDD3-8AB7C08E6EE0}"/>
              </a:ext>
            </a:extLst>
          </p:cNvPr>
          <p:cNvPicPr>
            <a:picLocks noChangeAspect="1"/>
          </p:cNvPicPr>
          <p:nvPr/>
        </p:nvPicPr>
        <p:blipFill>
          <a:blip r:embed="rId6"/>
          <a:stretch>
            <a:fillRect/>
          </a:stretch>
        </p:blipFill>
        <p:spPr>
          <a:xfrm>
            <a:off x="505824" y="3917231"/>
            <a:ext cx="523950" cy="939013"/>
          </a:xfrm>
          <a:prstGeom prst="rect">
            <a:avLst/>
          </a:prstGeom>
        </p:spPr>
      </p:pic>
      <p:sp>
        <p:nvSpPr>
          <p:cNvPr id="15" name="Text 7">
            <a:extLst>
              <a:ext uri="{FF2B5EF4-FFF2-40B4-BE49-F238E27FC236}">
                <a16:creationId xmlns:a16="http://schemas.microsoft.com/office/drawing/2014/main" id="{D463219F-893C-CBA3-2D98-8230D56F9FA9}"/>
              </a:ext>
            </a:extLst>
          </p:cNvPr>
          <p:cNvSpPr/>
          <p:nvPr/>
        </p:nvSpPr>
        <p:spPr>
          <a:xfrm>
            <a:off x="1245148" y="4001362"/>
            <a:ext cx="1309929" cy="163692"/>
          </a:xfrm>
          <a:prstGeom prst="rect">
            <a:avLst/>
          </a:prstGeom>
          <a:noFill/>
          <a:ln/>
        </p:spPr>
        <p:txBody>
          <a:bodyPr wrap="none" lIns="0" tIns="0" rIns="0" bIns="0" rtlCol="0" anchor="t"/>
          <a:lstStyle/>
          <a:p>
            <a:pPr>
              <a:lnSpc>
                <a:spcPts val="1289"/>
              </a:lnSpc>
            </a:pPr>
            <a:r>
              <a:rPr lang="en-US" sz="1700" dirty="0">
                <a:solidFill>
                  <a:srgbClr val="BDB50B"/>
                </a:solidFill>
                <a:latin typeface="DM Sans" pitchFamily="2" charset="0"/>
                <a:ea typeface="MuseoModerno Medium" pitchFamily="34" charset="-122"/>
                <a:cs typeface="MuseoModerno Medium" pitchFamily="34" charset="-120"/>
              </a:rPr>
              <a:t>Autres Composants</a:t>
            </a:r>
            <a:endParaRPr lang="en-US" sz="1700" dirty="0">
              <a:solidFill>
                <a:srgbClr val="BDB50B"/>
              </a:solidFill>
              <a:latin typeface="DM Sans" pitchFamily="2" charset="0"/>
            </a:endParaRPr>
          </a:p>
        </p:txBody>
      </p:sp>
      <p:sp>
        <p:nvSpPr>
          <p:cNvPr id="16" name="Text 8">
            <a:extLst>
              <a:ext uri="{FF2B5EF4-FFF2-40B4-BE49-F238E27FC236}">
                <a16:creationId xmlns:a16="http://schemas.microsoft.com/office/drawing/2014/main" id="{200D4336-CBEE-E194-710D-4810D845FA07}"/>
              </a:ext>
            </a:extLst>
          </p:cNvPr>
          <p:cNvSpPr/>
          <p:nvPr/>
        </p:nvSpPr>
        <p:spPr>
          <a:xfrm>
            <a:off x="1245147" y="4227897"/>
            <a:ext cx="4506573" cy="502965"/>
          </a:xfrm>
          <a:prstGeom prst="rect">
            <a:avLst/>
          </a:prstGeom>
          <a:noFill/>
          <a:ln/>
        </p:spPr>
        <p:txBody>
          <a:bodyPr wrap="square" lIns="0" tIns="0" rIns="0" bIns="0" rtlCol="0" anchor="t"/>
          <a:lstStyle/>
          <a:p>
            <a:pPr algn="just">
              <a:lnSpc>
                <a:spcPts val="1313"/>
              </a:lnSpc>
            </a:pPr>
            <a:r>
              <a:rPr lang="en-US" sz="1200" dirty="0">
                <a:solidFill>
                  <a:srgbClr val="2B4150"/>
                </a:solidFill>
                <a:latin typeface="DM Sans" pitchFamily="2" charset="0"/>
                <a:ea typeface="Source Sans Pro" pitchFamily="34" charset="-122"/>
                <a:cs typeface="Source Sans Pro" pitchFamily="34" charset="-120"/>
              </a:rPr>
              <a:t>L'écosystème Hadoop comprend également Hive (entrepôt de données), Pig (langage de script), Spark (traitement en mémoire) et bien d'autres outils.</a:t>
            </a:r>
            <a:endParaRPr lang="en-US" sz="1200" dirty="0">
              <a:latin typeface="DM Sans" pitchFamily="2" charset="0"/>
            </a:endParaRPr>
          </a:p>
        </p:txBody>
      </p:sp>
      <p:pic>
        <p:nvPicPr>
          <p:cNvPr id="2" name="Image 1" descr="preencoded.png">
            <a:extLst>
              <a:ext uri="{FF2B5EF4-FFF2-40B4-BE49-F238E27FC236}">
                <a16:creationId xmlns:a16="http://schemas.microsoft.com/office/drawing/2014/main" id="{BA9C0B7B-2BE9-1650-07AB-D3F27A9BBA97}"/>
              </a:ext>
            </a:extLst>
          </p:cNvPr>
          <p:cNvPicPr>
            <a:picLocks noChangeAspect="1"/>
          </p:cNvPicPr>
          <p:nvPr/>
        </p:nvPicPr>
        <p:blipFill>
          <a:blip r:embed="rId7"/>
          <a:stretch>
            <a:fillRect/>
          </a:stretch>
        </p:blipFill>
        <p:spPr>
          <a:xfrm>
            <a:off x="-6354178" y="1184325"/>
            <a:ext cx="6354178" cy="2732906"/>
          </a:xfrm>
          <a:prstGeom prst="rect">
            <a:avLst/>
          </a:prstGeom>
        </p:spPr>
      </p:pic>
      <p:sp>
        <p:nvSpPr>
          <p:cNvPr id="3" name="Rectangle 2">
            <a:extLst>
              <a:ext uri="{FF2B5EF4-FFF2-40B4-BE49-F238E27FC236}">
                <a16:creationId xmlns:a16="http://schemas.microsoft.com/office/drawing/2014/main" id="{A2F17483-0B9B-A6D1-6689-7F52FBC38ED2}"/>
              </a:ext>
            </a:extLst>
          </p:cNvPr>
          <p:cNvSpPr/>
          <p:nvPr/>
        </p:nvSpPr>
        <p:spPr>
          <a:xfrm>
            <a:off x="7045994" y="4602079"/>
            <a:ext cx="955006" cy="541421"/>
          </a:xfrm>
          <a:prstGeom prst="rect">
            <a:avLst/>
          </a:prstGeom>
          <a:solidFill>
            <a:srgbClr val="FFF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656"/>
          </a:p>
        </p:txBody>
      </p:sp>
      <p:sp>
        <p:nvSpPr>
          <p:cNvPr id="18" name="Google Shape;619;p47">
            <a:extLst>
              <a:ext uri="{FF2B5EF4-FFF2-40B4-BE49-F238E27FC236}">
                <a16:creationId xmlns:a16="http://schemas.microsoft.com/office/drawing/2014/main" id="{0C746686-8A08-330D-943D-159C5463303D}"/>
              </a:ext>
            </a:extLst>
          </p:cNvPr>
          <p:cNvSpPr txBox="1">
            <a:spLocks/>
          </p:cNvSpPr>
          <p:nvPr/>
        </p:nvSpPr>
        <p:spPr>
          <a:xfrm>
            <a:off x="505824" y="165391"/>
            <a:ext cx="4506575" cy="399152"/>
          </a:xfrm>
          <a:prstGeom prst="rect">
            <a:avLst/>
          </a:prstGeom>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3200" dirty="0">
                <a:latin typeface="Outfit" panose="020B0604020202020204" charset="0"/>
              </a:rPr>
              <a:t>02 Ecosystème Hadoop</a:t>
            </a:r>
          </a:p>
        </p:txBody>
      </p:sp>
      <p:sp>
        <p:nvSpPr>
          <p:cNvPr id="19" name="Rectangle 18">
            <a:extLst>
              <a:ext uri="{FF2B5EF4-FFF2-40B4-BE49-F238E27FC236}">
                <a16:creationId xmlns:a16="http://schemas.microsoft.com/office/drawing/2014/main" id="{002EEEB9-4D18-E0F0-8581-07A80064727A}"/>
              </a:ext>
            </a:extLst>
          </p:cNvPr>
          <p:cNvSpPr/>
          <p:nvPr/>
        </p:nvSpPr>
        <p:spPr>
          <a:xfrm>
            <a:off x="8030817" y="4913906"/>
            <a:ext cx="1113183" cy="229594"/>
          </a:xfrm>
          <a:prstGeom prst="rect">
            <a:avLst/>
          </a:prstGeom>
          <a:solidFill>
            <a:srgbClr val="FFF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656"/>
          </a:p>
        </p:txBody>
      </p:sp>
      <p:sp>
        <p:nvSpPr>
          <p:cNvPr id="20" name="ZoneTexte 19">
            <a:extLst>
              <a:ext uri="{FF2B5EF4-FFF2-40B4-BE49-F238E27FC236}">
                <a16:creationId xmlns:a16="http://schemas.microsoft.com/office/drawing/2014/main" id="{A4387518-6F65-7D37-A717-31681E478C3D}"/>
              </a:ext>
            </a:extLst>
          </p:cNvPr>
          <p:cNvSpPr txBox="1"/>
          <p:nvPr/>
        </p:nvSpPr>
        <p:spPr>
          <a:xfrm>
            <a:off x="8400651" y="4589502"/>
            <a:ext cx="743349" cy="553998"/>
          </a:xfrm>
          <a:prstGeom prst="rect">
            <a:avLst/>
          </a:prstGeom>
          <a:noFill/>
        </p:spPr>
        <p:txBody>
          <a:bodyPr wrap="square" rtlCol="0">
            <a:spAutoFit/>
          </a:bodyPr>
          <a:lstStyle/>
          <a:p>
            <a:r>
              <a:rPr lang="fr-FR" sz="3000" dirty="0">
                <a:latin typeface="DM Sans" pitchFamily="2" charset="0"/>
              </a:rPr>
              <a:t>07</a:t>
            </a:r>
          </a:p>
        </p:txBody>
      </p:sp>
    </p:spTree>
    <p:extLst>
      <p:ext uri="{BB962C8B-B14F-4D97-AF65-F5344CB8AC3E}">
        <p14:creationId xmlns:p14="http://schemas.microsoft.com/office/powerpoint/2010/main" val="140984717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505824" y="958787"/>
            <a:ext cx="8271534" cy="3557553"/>
          </a:xfrm>
          <a:prstGeom prst="rect">
            <a:avLst/>
          </a:prstGeom>
        </p:spPr>
      </p:pic>
      <p:sp>
        <p:nvSpPr>
          <p:cNvPr id="2" name="Rectangle 1">
            <a:extLst>
              <a:ext uri="{FF2B5EF4-FFF2-40B4-BE49-F238E27FC236}">
                <a16:creationId xmlns:a16="http://schemas.microsoft.com/office/drawing/2014/main" id="{9E6ECB74-2E75-8C14-DA08-B9D46873E1EF}"/>
              </a:ext>
            </a:extLst>
          </p:cNvPr>
          <p:cNvSpPr/>
          <p:nvPr/>
        </p:nvSpPr>
        <p:spPr>
          <a:xfrm>
            <a:off x="7045994" y="4602079"/>
            <a:ext cx="955006" cy="541421"/>
          </a:xfrm>
          <a:prstGeom prst="rect">
            <a:avLst/>
          </a:prstGeom>
          <a:solidFill>
            <a:srgbClr val="FFF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656"/>
          </a:p>
        </p:txBody>
      </p:sp>
      <p:sp>
        <p:nvSpPr>
          <p:cNvPr id="4" name="Google Shape;619;p47">
            <a:extLst>
              <a:ext uri="{FF2B5EF4-FFF2-40B4-BE49-F238E27FC236}">
                <a16:creationId xmlns:a16="http://schemas.microsoft.com/office/drawing/2014/main" id="{8CAA13B1-547F-1777-22D0-C56B18DA2ED0}"/>
              </a:ext>
            </a:extLst>
          </p:cNvPr>
          <p:cNvSpPr txBox="1">
            <a:spLocks/>
          </p:cNvSpPr>
          <p:nvPr/>
        </p:nvSpPr>
        <p:spPr>
          <a:xfrm>
            <a:off x="505824" y="165391"/>
            <a:ext cx="4506575" cy="399152"/>
          </a:xfrm>
          <a:prstGeom prst="rect">
            <a:avLst/>
          </a:prstGeom>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3200" dirty="0">
                <a:latin typeface="Outfit" panose="020B0604020202020204" charset="0"/>
              </a:rPr>
              <a:t>02 Ecosystème Hadoop</a:t>
            </a:r>
          </a:p>
        </p:txBody>
      </p:sp>
      <p:sp>
        <p:nvSpPr>
          <p:cNvPr id="5" name="Rectangle 4">
            <a:extLst>
              <a:ext uri="{FF2B5EF4-FFF2-40B4-BE49-F238E27FC236}">
                <a16:creationId xmlns:a16="http://schemas.microsoft.com/office/drawing/2014/main" id="{A0DE82DD-162D-AB33-E4B7-883CBCB37C82}"/>
              </a:ext>
            </a:extLst>
          </p:cNvPr>
          <p:cNvSpPr/>
          <p:nvPr/>
        </p:nvSpPr>
        <p:spPr>
          <a:xfrm>
            <a:off x="8030817" y="4913906"/>
            <a:ext cx="1113183" cy="229594"/>
          </a:xfrm>
          <a:prstGeom prst="rect">
            <a:avLst/>
          </a:prstGeom>
          <a:solidFill>
            <a:srgbClr val="FFF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656"/>
          </a:p>
        </p:txBody>
      </p:sp>
      <p:sp>
        <p:nvSpPr>
          <p:cNvPr id="6" name="ZoneTexte 5">
            <a:extLst>
              <a:ext uri="{FF2B5EF4-FFF2-40B4-BE49-F238E27FC236}">
                <a16:creationId xmlns:a16="http://schemas.microsoft.com/office/drawing/2014/main" id="{C348EFE7-C8F6-4D5F-33CE-74230F524D42}"/>
              </a:ext>
            </a:extLst>
          </p:cNvPr>
          <p:cNvSpPr txBox="1"/>
          <p:nvPr/>
        </p:nvSpPr>
        <p:spPr>
          <a:xfrm>
            <a:off x="8400651" y="4589502"/>
            <a:ext cx="743349" cy="553998"/>
          </a:xfrm>
          <a:prstGeom prst="rect">
            <a:avLst/>
          </a:prstGeom>
          <a:noFill/>
        </p:spPr>
        <p:txBody>
          <a:bodyPr wrap="square" rtlCol="0">
            <a:spAutoFit/>
          </a:bodyPr>
          <a:lstStyle/>
          <a:p>
            <a:r>
              <a:rPr lang="fr-FR" sz="3000" dirty="0">
                <a:latin typeface="DM Sans" pitchFamily="2" charset="0"/>
              </a:rPr>
              <a:t>08</a:t>
            </a: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CF5"/>
        </a:solidFill>
        <a:effectLst/>
      </p:bgPr>
    </p:bg>
    <p:spTree>
      <p:nvGrpSpPr>
        <p:cNvPr id="1" name="Shape 618">
          <a:extLst>
            <a:ext uri="{FF2B5EF4-FFF2-40B4-BE49-F238E27FC236}">
              <a16:creationId xmlns:a16="http://schemas.microsoft.com/office/drawing/2014/main" id="{E0951FBB-C329-9727-E08D-ACA1C7500394}"/>
            </a:ext>
          </a:extLst>
        </p:cNvPr>
        <p:cNvGrpSpPr/>
        <p:nvPr/>
      </p:nvGrpSpPr>
      <p:grpSpPr>
        <a:xfrm>
          <a:off x="0" y="0"/>
          <a:ext cx="0" cy="0"/>
          <a:chOff x="0" y="0"/>
          <a:chExt cx="0" cy="0"/>
        </a:xfrm>
      </p:grpSpPr>
      <p:grpSp>
        <p:nvGrpSpPr>
          <p:cNvPr id="620" name="Google Shape;620;p47">
            <a:extLst>
              <a:ext uri="{FF2B5EF4-FFF2-40B4-BE49-F238E27FC236}">
                <a16:creationId xmlns:a16="http://schemas.microsoft.com/office/drawing/2014/main" id="{64FFB09F-06DE-2A4F-C6E2-FFE73A49699F}"/>
              </a:ext>
            </a:extLst>
          </p:cNvPr>
          <p:cNvGrpSpPr/>
          <p:nvPr/>
        </p:nvGrpSpPr>
        <p:grpSpPr>
          <a:xfrm>
            <a:off x="0" y="-494110"/>
            <a:ext cx="4219200" cy="6001200"/>
            <a:chOff x="-334371" y="-106034"/>
            <a:chExt cx="4019929" cy="5454467"/>
          </a:xfrm>
        </p:grpSpPr>
        <p:sp>
          <p:nvSpPr>
            <p:cNvPr id="621" name="Google Shape;621;p47">
              <a:extLst>
                <a:ext uri="{FF2B5EF4-FFF2-40B4-BE49-F238E27FC236}">
                  <a16:creationId xmlns:a16="http://schemas.microsoft.com/office/drawing/2014/main" id="{E184923E-BA53-7D9E-DD77-C32B86487144}"/>
                </a:ext>
              </a:extLst>
            </p:cNvPr>
            <p:cNvSpPr/>
            <p:nvPr/>
          </p:nvSpPr>
          <p:spPr>
            <a:xfrm>
              <a:off x="2084909" y="6430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2" name="Google Shape;622;p47">
              <a:extLst>
                <a:ext uri="{FF2B5EF4-FFF2-40B4-BE49-F238E27FC236}">
                  <a16:creationId xmlns:a16="http://schemas.microsoft.com/office/drawing/2014/main" id="{00038C6E-057D-8475-DAB8-8E0CD2376BDA}"/>
                </a:ext>
              </a:extLst>
            </p:cNvPr>
            <p:cNvSpPr/>
            <p:nvPr/>
          </p:nvSpPr>
          <p:spPr>
            <a:xfrm>
              <a:off x="1401408" y="27017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3" name="Google Shape;623;p47">
              <a:extLst>
                <a:ext uri="{FF2B5EF4-FFF2-40B4-BE49-F238E27FC236}">
                  <a16:creationId xmlns:a16="http://schemas.microsoft.com/office/drawing/2014/main" id="{FBFAA174-6AB3-34D9-392B-80F9B3131655}"/>
                </a:ext>
              </a:extLst>
            </p:cNvPr>
            <p:cNvSpPr/>
            <p:nvPr/>
          </p:nvSpPr>
          <p:spPr>
            <a:xfrm>
              <a:off x="1061727" y="4905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tx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4" name="Google Shape;624;p47">
              <a:extLst>
                <a:ext uri="{FF2B5EF4-FFF2-40B4-BE49-F238E27FC236}">
                  <a16:creationId xmlns:a16="http://schemas.microsoft.com/office/drawing/2014/main" id="{A15CCD23-96C6-C491-B5C5-B25BE0A6608D}"/>
                </a:ext>
              </a:extLst>
            </p:cNvPr>
            <p:cNvSpPr/>
            <p:nvPr/>
          </p:nvSpPr>
          <p:spPr>
            <a:xfrm>
              <a:off x="644984" y="-10603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FFEDC5">
                <a:alpha val="41140"/>
              </a:srgb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5" name="Google Shape;625;p47">
              <a:extLst>
                <a:ext uri="{FF2B5EF4-FFF2-40B4-BE49-F238E27FC236}">
                  <a16:creationId xmlns:a16="http://schemas.microsoft.com/office/drawing/2014/main" id="{BCDA24B2-CF67-C384-DA77-6010DF5B3D11}"/>
                </a:ext>
              </a:extLst>
            </p:cNvPr>
            <p:cNvSpPr/>
            <p:nvPr/>
          </p:nvSpPr>
          <p:spPr>
            <a:xfrm>
              <a:off x="822495" y="15961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BDB50B"/>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dirty="0"/>
            </a:p>
          </p:txBody>
        </p:sp>
        <p:sp>
          <p:nvSpPr>
            <p:cNvPr id="626" name="Google Shape;626;p47">
              <a:extLst>
                <a:ext uri="{FF2B5EF4-FFF2-40B4-BE49-F238E27FC236}">
                  <a16:creationId xmlns:a16="http://schemas.microsoft.com/office/drawing/2014/main" id="{C48AB67D-A72F-8C39-43A1-A1B6D887EE24}"/>
                </a:ext>
              </a:extLst>
            </p:cNvPr>
            <p:cNvSpPr/>
            <p:nvPr/>
          </p:nvSpPr>
          <p:spPr>
            <a:xfrm>
              <a:off x="1401408" y="199529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FFEDC5">
                <a:alpha val="41140"/>
              </a:srgb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7" name="Google Shape;627;p47">
              <a:extLst>
                <a:ext uri="{FF2B5EF4-FFF2-40B4-BE49-F238E27FC236}">
                  <a16:creationId xmlns:a16="http://schemas.microsoft.com/office/drawing/2014/main" id="{EC170BF2-ADEA-3C0C-4C90-AA300206A853}"/>
                </a:ext>
              </a:extLst>
            </p:cNvPr>
            <p:cNvSpPr/>
            <p:nvPr/>
          </p:nvSpPr>
          <p:spPr>
            <a:xfrm>
              <a:off x="2008129" y="171313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4">
                <a:lumMod val="75000"/>
                <a:alpha val="3418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8" name="Google Shape;628;p47">
              <a:extLst>
                <a:ext uri="{FF2B5EF4-FFF2-40B4-BE49-F238E27FC236}">
                  <a16:creationId xmlns:a16="http://schemas.microsoft.com/office/drawing/2014/main" id="{A19206A4-8F9F-61F8-19A3-06F05C195BCB}"/>
                </a:ext>
              </a:extLst>
            </p:cNvPr>
            <p:cNvSpPr/>
            <p:nvPr/>
          </p:nvSpPr>
          <p:spPr>
            <a:xfrm rot="10800000" flipH="1">
              <a:off x="-72150" y="24780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9" name="Google Shape;629;p47">
              <a:extLst>
                <a:ext uri="{FF2B5EF4-FFF2-40B4-BE49-F238E27FC236}">
                  <a16:creationId xmlns:a16="http://schemas.microsoft.com/office/drawing/2014/main" id="{0325EDD8-0AEA-E16F-CFF6-21D0406DB60A}"/>
                </a:ext>
              </a:extLst>
            </p:cNvPr>
            <p:cNvSpPr/>
            <p:nvPr/>
          </p:nvSpPr>
          <p:spPr>
            <a:xfrm rot="10800000" flipH="1">
              <a:off x="876630" y="37414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tx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dirty="0"/>
            </a:p>
          </p:txBody>
        </p:sp>
        <p:sp>
          <p:nvSpPr>
            <p:cNvPr id="630" name="Google Shape;630;p47">
              <a:extLst>
                <a:ext uri="{FF2B5EF4-FFF2-40B4-BE49-F238E27FC236}">
                  <a16:creationId xmlns:a16="http://schemas.microsoft.com/office/drawing/2014/main" id="{E727776E-9973-F213-067C-41BBB96C7F57}"/>
                </a:ext>
              </a:extLst>
            </p:cNvPr>
            <p:cNvSpPr/>
            <p:nvPr/>
          </p:nvSpPr>
          <p:spPr>
            <a:xfrm rot="10800000" flipH="1">
              <a:off x="324034" y="41605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2">
                <a:lumMod val="75000"/>
                <a:alpha val="2500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1" name="Google Shape;631;p47">
              <a:extLst>
                <a:ext uri="{FF2B5EF4-FFF2-40B4-BE49-F238E27FC236}">
                  <a16:creationId xmlns:a16="http://schemas.microsoft.com/office/drawing/2014/main" id="{8C3F68E8-0EA7-A620-F17F-3220646DDF57}"/>
                </a:ext>
              </a:extLst>
            </p:cNvPr>
            <p:cNvSpPr/>
            <p:nvPr/>
          </p:nvSpPr>
          <p:spPr>
            <a:xfrm>
              <a:off x="2455608" y="27831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BDB50B"/>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2" name="Google Shape;632;p47">
              <a:extLst>
                <a:ext uri="{FF2B5EF4-FFF2-40B4-BE49-F238E27FC236}">
                  <a16:creationId xmlns:a16="http://schemas.microsoft.com/office/drawing/2014/main" id="{818D1972-396B-4937-2DDC-7A5C6279B177}"/>
                </a:ext>
              </a:extLst>
            </p:cNvPr>
            <p:cNvSpPr/>
            <p:nvPr/>
          </p:nvSpPr>
          <p:spPr>
            <a:xfrm>
              <a:off x="2846848" y="326636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FFEDC5">
                <a:alpha val="41140"/>
              </a:srgb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3" name="Google Shape;633;p47">
              <a:extLst>
                <a:ext uri="{FF2B5EF4-FFF2-40B4-BE49-F238E27FC236}">
                  <a16:creationId xmlns:a16="http://schemas.microsoft.com/office/drawing/2014/main" id="{0DDC02E1-8A02-42BD-78DE-94C35C97A2AB}"/>
                </a:ext>
              </a:extLst>
            </p:cNvPr>
            <p:cNvSpPr/>
            <p:nvPr/>
          </p:nvSpPr>
          <p:spPr>
            <a:xfrm rot="10800000" flipH="1">
              <a:off x="1900437" y="38532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4" name="Google Shape;634;p47">
              <a:extLst>
                <a:ext uri="{FF2B5EF4-FFF2-40B4-BE49-F238E27FC236}">
                  <a16:creationId xmlns:a16="http://schemas.microsoft.com/office/drawing/2014/main" id="{C4D1E293-A9C1-84C8-E4C6-724B9F76A044}"/>
                </a:ext>
              </a:extLst>
            </p:cNvPr>
            <p:cNvSpPr/>
            <p:nvPr/>
          </p:nvSpPr>
          <p:spPr>
            <a:xfrm rot="10800000" flipH="1">
              <a:off x="2417668" y="43803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4">
                <a:lumMod val="75000"/>
                <a:alpha val="3418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5" name="Google Shape;635;p47">
              <a:extLst>
                <a:ext uri="{FF2B5EF4-FFF2-40B4-BE49-F238E27FC236}">
                  <a16:creationId xmlns:a16="http://schemas.microsoft.com/office/drawing/2014/main" id="{3F05D043-263F-3711-D521-C8147E5220B4}"/>
                </a:ext>
              </a:extLst>
            </p:cNvPr>
            <p:cNvSpPr/>
            <p:nvPr/>
          </p:nvSpPr>
          <p:spPr>
            <a:xfrm>
              <a:off x="347208" y="29254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2">
                <a:lumMod val="75000"/>
                <a:alpha val="2500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6" name="Google Shape;636;p47">
              <a:extLst>
                <a:ext uri="{FF2B5EF4-FFF2-40B4-BE49-F238E27FC236}">
                  <a16:creationId xmlns:a16="http://schemas.microsoft.com/office/drawing/2014/main" id="{39CD5717-402B-C237-2C89-0446F4909320}"/>
                </a:ext>
              </a:extLst>
            </p:cNvPr>
            <p:cNvSpPr/>
            <p:nvPr/>
          </p:nvSpPr>
          <p:spPr>
            <a:xfrm>
              <a:off x="2523872" y="2239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FFEDC5">
                <a:alpha val="41140"/>
              </a:srgb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7" name="Google Shape;637;p47">
              <a:extLst>
                <a:ext uri="{FF2B5EF4-FFF2-40B4-BE49-F238E27FC236}">
                  <a16:creationId xmlns:a16="http://schemas.microsoft.com/office/drawing/2014/main" id="{87D01B6E-80AD-93F5-1B92-0AAB04625C16}"/>
                </a:ext>
              </a:extLst>
            </p:cNvPr>
            <p:cNvSpPr/>
            <p:nvPr/>
          </p:nvSpPr>
          <p:spPr>
            <a:xfrm>
              <a:off x="-311973" y="13865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8" name="Google Shape;638;p47">
              <a:extLst>
                <a:ext uri="{FF2B5EF4-FFF2-40B4-BE49-F238E27FC236}">
                  <a16:creationId xmlns:a16="http://schemas.microsoft.com/office/drawing/2014/main" id="{D4CB4BFD-5226-DD5E-AF3F-585C20111F51}"/>
                </a:ext>
              </a:extLst>
            </p:cNvPr>
            <p:cNvSpPr/>
            <p:nvPr/>
          </p:nvSpPr>
          <p:spPr>
            <a:xfrm>
              <a:off x="96929" y="8031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4">
                <a:lumMod val="75000"/>
                <a:alpha val="3418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2" name="Google Shape;621;p47">
              <a:extLst>
                <a:ext uri="{FF2B5EF4-FFF2-40B4-BE49-F238E27FC236}">
                  <a16:creationId xmlns:a16="http://schemas.microsoft.com/office/drawing/2014/main" id="{1677EF0E-C9C1-E34A-6F10-2CA01FBBF4F4}"/>
                </a:ext>
              </a:extLst>
            </p:cNvPr>
            <p:cNvSpPr/>
            <p:nvPr/>
          </p:nvSpPr>
          <p:spPr>
            <a:xfrm>
              <a:off x="2062511" y="6430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 name="Google Shape;622;p47">
              <a:extLst>
                <a:ext uri="{FF2B5EF4-FFF2-40B4-BE49-F238E27FC236}">
                  <a16:creationId xmlns:a16="http://schemas.microsoft.com/office/drawing/2014/main" id="{F66F73BD-80C2-F9B6-BF75-7D72EB270845}"/>
                </a:ext>
              </a:extLst>
            </p:cNvPr>
            <p:cNvSpPr/>
            <p:nvPr/>
          </p:nvSpPr>
          <p:spPr>
            <a:xfrm>
              <a:off x="1379010" y="27017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 name="Google Shape;628;p47">
              <a:extLst>
                <a:ext uri="{FF2B5EF4-FFF2-40B4-BE49-F238E27FC236}">
                  <a16:creationId xmlns:a16="http://schemas.microsoft.com/office/drawing/2014/main" id="{35A4819A-18E6-1B19-B5CB-3C924B7911B8}"/>
                </a:ext>
              </a:extLst>
            </p:cNvPr>
            <p:cNvSpPr/>
            <p:nvPr/>
          </p:nvSpPr>
          <p:spPr>
            <a:xfrm rot="10800000" flipH="1">
              <a:off x="-94548" y="24780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5" name="Google Shape;633;p47">
              <a:extLst>
                <a:ext uri="{FF2B5EF4-FFF2-40B4-BE49-F238E27FC236}">
                  <a16:creationId xmlns:a16="http://schemas.microsoft.com/office/drawing/2014/main" id="{4A3DA9D0-0D8F-2F8D-9BDE-20197EFA3C63}"/>
                </a:ext>
              </a:extLst>
            </p:cNvPr>
            <p:cNvSpPr/>
            <p:nvPr/>
          </p:nvSpPr>
          <p:spPr>
            <a:xfrm rot="10800000" flipH="1">
              <a:off x="1878039" y="38532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 name="Google Shape;637;p47">
              <a:extLst>
                <a:ext uri="{FF2B5EF4-FFF2-40B4-BE49-F238E27FC236}">
                  <a16:creationId xmlns:a16="http://schemas.microsoft.com/office/drawing/2014/main" id="{8CF1B9A3-41DE-C5C3-CC4E-33823B935945}"/>
                </a:ext>
              </a:extLst>
            </p:cNvPr>
            <p:cNvSpPr/>
            <p:nvPr/>
          </p:nvSpPr>
          <p:spPr>
            <a:xfrm>
              <a:off x="-334371" y="13865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grpSp>
      <p:cxnSp>
        <p:nvCxnSpPr>
          <p:cNvPr id="639" name="Google Shape;639;p47">
            <a:extLst>
              <a:ext uri="{FF2B5EF4-FFF2-40B4-BE49-F238E27FC236}">
                <a16:creationId xmlns:a16="http://schemas.microsoft.com/office/drawing/2014/main" id="{CEFA022A-5A88-9244-B1F9-330D1CDE50E2}"/>
              </a:ext>
            </a:extLst>
          </p:cNvPr>
          <p:cNvCxnSpPr/>
          <p:nvPr/>
        </p:nvCxnSpPr>
        <p:spPr>
          <a:xfrm>
            <a:off x="4438613" y="1814729"/>
            <a:ext cx="280125" cy="0"/>
          </a:xfrm>
          <a:prstGeom prst="straightConnector1">
            <a:avLst/>
          </a:prstGeom>
          <a:noFill/>
          <a:ln w="19050" cap="flat" cmpd="sng">
            <a:solidFill>
              <a:schemeClr val="dk1"/>
            </a:solidFill>
            <a:prstDash val="solid"/>
            <a:round/>
            <a:headEnd type="none" w="med" len="med"/>
            <a:tailEnd type="none" w="med" len="med"/>
          </a:ln>
        </p:spPr>
      </p:cxnSp>
      <p:sp>
        <p:nvSpPr>
          <p:cNvPr id="10" name="Google Shape;619;p47">
            <a:extLst>
              <a:ext uri="{FF2B5EF4-FFF2-40B4-BE49-F238E27FC236}">
                <a16:creationId xmlns:a16="http://schemas.microsoft.com/office/drawing/2014/main" id="{DDEEC136-F716-36EE-F715-D10FFEC8E507}"/>
              </a:ext>
            </a:extLst>
          </p:cNvPr>
          <p:cNvSpPr txBox="1">
            <a:spLocks noGrp="1"/>
          </p:cNvSpPr>
          <p:nvPr>
            <p:ph type="title"/>
          </p:nvPr>
        </p:nvSpPr>
        <p:spPr>
          <a:xfrm>
            <a:off x="4362207" y="1890824"/>
            <a:ext cx="4304716" cy="2975373"/>
          </a:xfrm>
          <a:prstGeom prst="rect">
            <a:avLst/>
          </a:prstGeom>
        </p:spPr>
        <p:txBody>
          <a:bodyPr spcFirstLastPara="1" wrap="square" lIns="68569" tIns="68569" rIns="68569" bIns="68569" anchor="ctr" anchorCtr="0">
            <a:noAutofit/>
          </a:bodyPr>
          <a:lstStyle/>
          <a:p>
            <a:r>
              <a:rPr lang="en" dirty="0">
                <a:latin typeface="Outfit" panose="020B0604020202020204" charset="0"/>
              </a:rPr>
              <a:t>03 </a:t>
            </a:r>
            <a:r>
              <a:rPr lang="en" sz="5200" dirty="0">
                <a:latin typeface="Outfit" panose="020B0604020202020204" charset="0"/>
              </a:rPr>
              <a:t>Principaux composants de Hadoop</a:t>
            </a:r>
            <a:endParaRPr sz="5200" dirty="0">
              <a:latin typeface="Outfit" panose="020B0604020202020204" charset="0"/>
            </a:endParaRPr>
          </a:p>
        </p:txBody>
      </p:sp>
    </p:spTree>
    <p:extLst>
      <p:ext uri="{BB962C8B-B14F-4D97-AF65-F5344CB8AC3E}">
        <p14:creationId xmlns:p14="http://schemas.microsoft.com/office/powerpoint/2010/main" val="4188281804"/>
      </p:ext>
    </p:extLst>
  </p:cSld>
  <p:clrMapOvr>
    <a:masterClrMapping/>
  </p:clrMapOvr>
</p:sld>
</file>

<file path=ppt/theme/theme1.xml><?xml version="1.0" encoding="utf-8"?>
<a:theme xmlns:a="http://schemas.openxmlformats.org/drawingml/2006/main" name="Data Collection and Analysis - Master of Science in Community Health and Prevention Research by Slidesgo">
  <a:themeElements>
    <a:clrScheme name="Simple Light">
      <a:dk1>
        <a:srgbClr val="384655"/>
      </a:dk1>
      <a:lt1>
        <a:srgbClr val="FFFFFF"/>
      </a:lt1>
      <a:dk2>
        <a:srgbClr val="AFC7FF"/>
      </a:dk2>
      <a:lt2>
        <a:srgbClr val="9FCBFD"/>
      </a:lt2>
      <a:accent1>
        <a:srgbClr val="68DAF8"/>
      </a:accent1>
      <a:accent2>
        <a:srgbClr val="FFFFFF"/>
      </a:accent2>
      <a:accent3>
        <a:srgbClr val="FFFFFF"/>
      </a:accent3>
      <a:accent4>
        <a:srgbClr val="FFFFFF"/>
      </a:accent4>
      <a:accent5>
        <a:srgbClr val="FFFFFF"/>
      </a:accent5>
      <a:accent6>
        <a:srgbClr val="FFFFFF"/>
      </a:accent6>
      <a:hlink>
        <a:srgbClr val="38465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882</TotalTime>
  <Words>1574</Words>
  <Application>Microsoft Office PowerPoint</Application>
  <PresentationFormat>Affichage à l'écran (16:9)</PresentationFormat>
  <Paragraphs>201</Paragraphs>
  <Slides>26</Slides>
  <Notes>25</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26</vt:i4>
      </vt:variant>
    </vt:vector>
  </HeadingPairs>
  <TitlesOfParts>
    <vt:vector size="32" baseType="lpstr">
      <vt:lpstr>Outfit</vt:lpstr>
      <vt:lpstr>Arial</vt:lpstr>
      <vt:lpstr>DM Sans</vt:lpstr>
      <vt:lpstr>Consolas</vt:lpstr>
      <vt:lpstr>MuseoModerno Medium</vt:lpstr>
      <vt:lpstr>Data Collection and Analysis - Master of Science in Community Health and Prevention Research by Slidesgo</vt:lpstr>
      <vt:lpstr>Présentation PowerPoint</vt:lpstr>
      <vt:lpstr>Présentation PowerPoint</vt:lpstr>
      <vt:lpstr>01 Introduction</vt:lpstr>
      <vt:lpstr>Présentation PowerPoint</vt:lpstr>
      <vt:lpstr>Présentation PowerPoint</vt:lpstr>
      <vt:lpstr>02 Ecosystème Hadoop</vt:lpstr>
      <vt:lpstr>Présentation PowerPoint</vt:lpstr>
      <vt:lpstr>Présentation PowerPoint</vt:lpstr>
      <vt:lpstr>03 Principaux composants de Hadoop</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04 Applications, avantages et inconvénients</vt:lpstr>
      <vt:lpstr>Présentation PowerPoint</vt:lpstr>
      <vt:lpstr>Présentation PowerPoint</vt:lpstr>
      <vt:lpstr>Présentation PowerPoint</vt:lpstr>
      <vt:lpstr>Présentation PowerPoint</vt:lpstr>
      <vt:lpstr>05 Conclusion</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Sanor Camara</cp:lastModifiedBy>
  <cp:revision>25</cp:revision>
  <dcterms:modified xsi:type="dcterms:W3CDTF">2025-02-20T07:54:38Z</dcterms:modified>
</cp:coreProperties>
</file>